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4"/>
  </p:notesMasterIdLst>
  <p:sldIdLst>
    <p:sldId id="314" r:id="rId5"/>
    <p:sldId id="309" r:id="rId6"/>
    <p:sldId id="313" r:id="rId7"/>
    <p:sldId id="315" r:id="rId8"/>
    <p:sldId id="316" r:id="rId9"/>
    <p:sldId id="317" r:id="rId10"/>
    <p:sldId id="318" r:id="rId11"/>
    <p:sldId id="319" r:id="rId12"/>
    <p:sldId id="320" r:id="rId13"/>
    <p:sldId id="321" r:id="rId14"/>
    <p:sldId id="324" r:id="rId15"/>
    <p:sldId id="326" r:id="rId16"/>
    <p:sldId id="327" r:id="rId17"/>
    <p:sldId id="325" r:id="rId18"/>
    <p:sldId id="323" r:id="rId19"/>
    <p:sldId id="328" r:id="rId20"/>
    <p:sldId id="322" r:id="rId21"/>
    <p:sldId id="311" r:id="rId22"/>
    <p:sldId id="31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1D63844-9F86-447C-98AC-26E258626A4D}">
          <p14:sldIdLst>
            <p14:sldId id="314"/>
            <p14:sldId id="309"/>
          </p14:sldIdLst>
        </p14:section>
        <p14:section name="Untitled Section" id="{A7FA146A-BE37-4DBD-AF9B-DA6E373FCB36}">
          <p14:sldIdLst>
            <p14:sldId id="313"/>
            <p14:sldId id="315"/>
            <p14:sldId id="316"/>
            <p14:sldId id="317"/>
            <p14:sldId id="318"/>
            <p14:sldId id="319"/>
            <p14:sldId id="320"/>
            <p14:sldId id="321"/>
            <p14:sldId id="324"/>
            <p14:sldId id="326"/>
            <p14:sldId id="327"/>
            <p14:sldId id="325"/>
            <p14:sldId id="323"/>
            <p14:sldId id="328"/>
            <p14:sldId id="322"/>
            <p14:sldId id="311"/>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19" autoAdjust="0"/>
  </p:normalViewPr>
  <p:slideViewPr>
    <p:cSldViewPr snapToGrid="0">
      <p:cViewPr varScale="1">
        <p:scale>
          <a:sx n="83" d="100"/>
          <a:sy n="83" d="100"/>
        </p:scale>
        <p:origin x="51" y="27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hyperlink" Target="https://www.neoclassix.info/"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neoclassix.info/"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509919-36B5-4162-8899-417A9F93473B}" type="doc">
      <dgm:prSet loTypeId="urn:microsoft.com/office/officeart/2016/7/layout/LinearBlockProcessNumbered#1" loCatId="process" qsTypeId="urn:microsoft.com/office/officeart/2005/8/quickstyle/simple2" qsCatId="simple" csTypeId="urn:microsoft.com/office/officeart/2005/8/colors/accent0_3" csCatId="mainScheme" phldr="1"/>
      <dgm:spPr/>
      <dgm:t>
        <a:bodyPr/>
        <a:lstStyle/>
        <a:p>
          <a:endParaRPr lang="en-US"/>
        </a:p>
      </dgm:t>
    </dgm:pt>
    <dgm:pt modelId="{B2B879BD-3840-400C-92BD-B2C2383358D7}">
      <dgm:prSet/>
      <dgm:spPr/>
      <dgm:t>
        <a:bodyPr/>
        <a:lstStyle/>
        <a:p>
          <a:r>
            <a:rPr lang="en-US" dirty="0">
              <a:latin typeface="Arial" panose="020B0604020202020204" pitchFamily="34" charset="0"/>
              <a:cs typeface="Arial" panose="020B0604020202020204" pitchFamily="34" charset="0"/>
            </a:rPr>
            <a:t>A numerical test of the </a:t>
          </a:r>
          <a:r>
            <a:rPr lang="en-US" b="1" dirty="0">
              <a:latin typeface="Arial" panose="020B0604020202020204" pitchFamily="34" charset="0"/>
              <a:cs typeface="Arial" panose="020B0604020202020204" pitchFamily="34" charset="0"/>
            </a:rPr>
            <a:t>Circumplex Model </a:t>
          </a:r>
          <a:r>
            <a:rPr lang="en-US" b="0" dirty="0">
              <a:latin typeface="Arial" panose="020B0604020202020204" pitchFamily="34" charset="0"/>
              <a:cs typeface="Arial" panose="020B0604020202020204" pitchFamily="34" charset="0"/>
            </a:rPr>
            <a:t>in Bach’s teaching corpus</a:t>
          </a:r>
          <a:r>
            <a:rPr lang="en-US" dirty="0">
              <a:latin typeface="Arial" panose="020B0604020202020204" pitchFamily="34" charset="0"/>
              <a:cs typeface="Arial" panose="020B0604020202020204" pitchFamily="34" charset="0"/>
            </a:rPr>
            <a:t>. </a:t>
          </a:r>
          <a:endParaRPr lang="en-US" dirty="0"/>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r>
            <a:rPr lang="en-US"/>
            <a:t>02</a:t>
          </a:r>
          <a:endParaRPr lang="en-US" dirty="0"/>
        </a:p>
      </dgm:t>
    </dgm:pt>
    <dgm:pt modelId="{CA9D674E-4FF1-45DC-82E4-0B2DB6A5363F}">
      <dgm:prSet/>
      <dgm:spPr/>
      <dgm:t>
        <a:bodyPr/>
        <a:lstStyle/>
        <a:p>
          <a:pPr>
            <a:buNone/>
          </a:pPr>
          <a:r>
            <a:rPr lang="en-US" b="0" i="0" dirty="0">
              <a:latin typeface="Arial" panose="020B0604020202020204" pitchFamily="34" charset="0"/>
              <a:cs typeface="Arial" panose="020B0604020202020204" pitchFamily="34" charset="0"/>
            </a:rPr>
            <a:t>Novel tendencies were identified for </a:t>
          </a:r>
          <a:r>
            <a:rPr lang="en-US" b="1" i="0" dirty="0">
              <a:latin typeface="Arial" panose="020B0604020202020204" pitchFamily="34" charset="0"/>
              <a:cs typeface="Arial" panose="020B0604020202020204" pitchFamily="34" charset="0"/>
            </a:rPr>
            <a:t>happiness</a:t>
          </a:r>
          <a:r>
            <a:rPr lang="en-US" b="0" i="0" dirty="0">
              <a:latin typeface="Arial" panose="020B0604020202020204" pitchFamily="34" charset="0"/>
              <a:cs typeface="Arial" panose="020B0604020202020204" pitchFamily="34" charset="0"/>
            </a:rPr>
            <a:t>, </a:t>
          </a:r>
          <a:r>
            <a:rPr lang="en-US" b="1" i="0" dirty="0">
              <a:latin typeface="Arial" panose="020B0604020202020204" pitchFamily="34" charset="0"/>
              <a:cs typeface="Arial" panose="020B0604020202020204" pitchFamily="34" charset="0"/>
            </a:rPr>
            <a:t>sadness</a:t>
          </a:r>
          <a:r>
            <a:rPr lang="en-US" b="0" i="0" dirty="0">
              <a:latin typeface="Arial" panose="020B0604020202020204" pitchFamily="34" charset="0"/>
              <a:cs typeface="Arial" panose="020B0604020202020204" pitchFamily="34" charset="0"/>
            </a:rPr>
            <a:t> and </a:t>
          </a:r>
          <a:r>
            <a:rPr lang="en-US" b="1" i="0" dirty="0">
              <a:latin typeface="Arial" panose="020B0604020202020204" pitchFamily="34" charset="0"/>
              <a:cs typeface="Arial" panose="020B0604020202020204" pitchFamily="34" charset="0"/>
            </a:rPr>
            <a:t>anger </a:t>
          </a:r>
          <a:r>
            <a:rPr lang="en-US" b="0" i="0" dirty="0">
              <a:latin typeface="Arial" panose="020B0604020202020204" pitchFamily="34" charset="0"/>
              <a:cs typeface="Arial" panose="020B0604020202020204" pitchFamily="34" charset="0"/>
            </a:rPr>
            <a:t>in Bach’s corpus</a:t>
          </a:r>
          <a:r>
            <a:rPr lang="en-US" b="1" i="0" dirty="0">
              <a:latin typeface="Arial" panose="020B0604020202020204" pitchFamily="34" charset="0"/>
              <a:cs typeface="Arial" panose="020B0604020202020204" pitchFamily="34" charset="0"/>
            </a:rPr>
            <a:t>.</a:t>
          </a: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r>
            <a:rPr lang="en-US"/>
            <a:t>03</a:t>
          </a:r>
          <a:endParaRPr lang="en-US" dirty="0"/>
        </a:p>
      </dgm:t>
    </dgm:pt>
    <dgm:pt modelId="{898D0DDE-D482-422C-84C2-ADD150C72DE4}">
      <dgm:prSet/>
      <dgm:spPr/>
      <dgm:t>
        <a:bodyPr/>
        <a:lstStyle/>
        <a:p>
          <a:pPr>
            <a:buNone/>
          </a:pPr>
          <a:r>
            <a:rPr lang="en-US" dirty="0">
              <a:latin typeface="Arial" panose="020B0604020202020204" pitchFamily="34" charset="0"/>
              <a:cs typeface="Arial" panose="020B0604020202020204" pitchFamily="34" charset="0"/>
            </a:rPr>
            <a:t>From J.S. Bach examples to a modern theory of emotion and vocal expression, the </a:t>
          </a:r>
          <a:r>
            <a:rPr lang="en-US" b="1" dirty="0">
              <a:latin typeface="Arial" panose="020B0604020202020204" pitchFamily="34" charset="0"/>
              <a:cs typeface="Arial" panose="020B0604020202020204" pitchFamily="34" charset="0"/>
            </a:rPr>
            <a:t>Circumplex Model</a:t>
          </a:r>
          <a:r>
            <a:rPr lang="en-US" dirty="0">
              <a:latin typeface="Arial" panose="020B0604020202020204" pitchFamily="34" charset="0"/>
              <a:cs typeface="Arial" panose="020B0604020202020204" pitchFamily="34" charset="0"/>
            </a:rPr>
            <a:t>.</a:t>
          </a:r>
          <a:endParaRPr lang="en-US" dirty="0">
            <a:effectLst/>
          </a:endParaRPr>
        </a:p>
      </dgm:t>
    </dgm:pt>
    <dgm:pt modelId="{F6613C30-2218-41A6-B6E6-0438925368D3}" type="parTrans" cxnId="{5F8FA7BC-7418-46E4-A101-08D3D3ADFEA7}">
      <dgm:prSet/>
      <dgm:spPr/>
      <dgm:t>
        <a:bodyPr/>
        <a:lstStyle/>
        <a:p>
          <a:endParaRPr lang="en-CA"/>
        </a:p>
      </dgm:t>
    </dgm:pt>
    <dgm:pt modelId="{6F357298-D7FE-4DC2-B930-2898C62FD86D}" type="sibTrans" cxnId="{5F8FA7BC-7418-46E4-A101-08D3D3ADFEA7}">
      <dgm:prSet phldrT="01" phldr="0"/>
      <dgm:spPr/>
      <dgm:t>
        <a:bodyPr/>
        <a:lstStyle/>
        <a:p>
          <a:r>
            <a:rPr lang="en-CA"/>
            <a:t>01</a:t>
          </a:r>
        </a:p>
      </dgm:t>
    </dgm:pt>
    <dgm:pt modelId="{09F899AB-70CA-46DA-8F8C-58514A9FEF67}" type="pres">
      <dgm:prSet presAssocID="{15509919-36B5-4162-8899-417A9F93473B}" presName="Name0" presStyleCnt="0">
        <dgm:presLayoutVars>
          <dgm:animLvl val="lvl"/>
          <dgm:resizeHandles val="exact"/>
        </dgm:presLayoutVars>
      </dgm:prSet>
      <dgm:spPr/>
    </dgm:pt>
    <dgm:pt modelId="{FD748460-F2A4-401C-9864-978809579720}" type="pres">
      <dgm:prSet presAssocID="{898D0DDE-D482-422C-84C2-ADD150C72DE4}" presName="compositeNode" presStyleCnt="0">
        <dgm:presLayoutVars>
          <dgm:bulletEnabled val="1"/>
        </dgm:presLayoutVars>
      </dgm:prSet>
      <dgm:spPr/>
    </dgm:pt>
    <dgm:pt modelId="{A82D929B-D0FD-4E3A-B311-40380AE24EB6}" type="pres">
      <dgm:prSet presAssocID="{898D0DDE-D482-422C-84C2-ADD150C72DE4}" presName="bgRect" presStyleLbl="alignNode1" presStyleIdx="0" presStyleCnt="3"/>
      <dgm:spPr/>
    </dgm:pt>
    <dgm:pt modelId="{2B29DC89-1451-43C8-95D2-1FC29E542934}" type="pres">
      <dgm:prSet presAssocID="{6F357298-D7FE-4DC2-B930-2898C62FD86D}" presName="sibTransNodeRect" presStyleLbl="alignNode1" presStyleIdx="0" presStyleCnt="3">
        <dgm:presLayoutVars>
          <dgm:chMax val="0"/>
          <dgm:bulletEnabled val="1"/>
        </dgm:presLayoutVars>
      </dgm:prSet>
      <dgm:spPr/>
    </dgm:pt>
    <dgm:pt modelId="{5E081EC0-324A-44EA-9247-D45E281253B3}" type="pres">
      <dgm:prSet presAssocID="{898D0DDE-D482-422C-84C2-ADD150C72DE4}" presName="nodeRect" presStyleLbl="alignNode1" presStyleIdx="0" presStyleCnt="3">
        <dgm:presLayoutVars>
          <dgm:bulletEnabled val="1"/>
        </dgm:presLayoutVars>
      </dgm:prSet>
      <dgm:spPr/>
    </dgm:pt>
    <dgm:pt modelId="{78E1373E-5F75-4F5E-9D81-D78E9EBF6CBF}" type="pres">
      <dgm:prSet presAssocID="{6F357298-D7FE-4DC2-B930-2898C62FD86D}" presName="sibTrans" presStyleCnt="0"/>
      <dgm:spPr/>
    </dgm:pt>
    <dgm:pt modelId="{070CFBFA-AE62-406D-B2E3-4A871FE3EC95}" type="pres">
      <dgm:prSet presAssocID="{B2B879BD-3840-400C-92BD-B2C2383358D7}" presName="compositeNode" presStyleCnt="0">
        <dgm:presLayoutVars>
          <dgm:bulletEnabled val="1"/>
        </dgm:presLayoutVars>
      </dgm:prSet>
      <dgm:spPr/>
    </dgm:pt>
    <dgm:pt modelId="{89A9B4CF-6439-46B1-B6A9-1D6CD5034774}" type="pres">
      <dgm:prSet presAssocID="{B2B879BD-3840-400C-92BD-B2C2383358D7}" presName="bgRect" presStyleLbl="alignNode1" presStyleIdx="1" presStyleCnt="3"/>
      <dgm:spPr/>
    </dgm:pt>
    <dgm:pt modelId="{379B8CE4-8135-4F2C-A5A0-E55EBE328E9A}" type="pres">
      <dgm:prSet presAssocID="{FBAA44FF-54DE-45C8-9FAC-512C40277233}" presName="sibTransNodeRect" presStyleLbl="alignNode1" presStyleIdx="1" presStyleCnt="3">
        <dgm:presLayoutVars>
          <dgm:chMax val="0"/>
          <dgm:bulletEnabled val="1"/>
        </dgm:presLayoutVars>
      </dgm:prSet>
      <dgm:spPr/>
    </dgm:pt>
    <dgm:pt modelId="{9F2B2B99-E41C-48B6-9241-186B3896CDB2}" type="pres">
      <dgm:prSet presAssocID="{B2B879BD-3840-400C-92BD-B2C2383358D7}" presName="nodeRect" presStyleLbl="alignNode1" presStyleIdx="1" presStyleCnt="3">
        <dgm:presLayoutVars>
          <dgm:bulletEnabled val="1"/>
        </dgm:presLayoutVars>
      </dgm:prSet>
      <dgm:spPr/>
    </dgm:pt>
    <dgm:pt modelId="{88CC7DDE-DA0F-42A6-8406-A11161BD6BA9}" type="pres">
      <dgm:prSet presAssocID="{FBAA44FF-54DE-45C8-9FAC-512C40277233}" presName="sibTrans" presStyleCnt="0"/>
      <dgm:spPr/>
    </dgm:pt>
    <dgm:pt modelId="{4C550E1C-ACB2-4A5D-BD4A-3D5D60E405E6}" type="pres">
      <dgm:prSet presAssocID="{CA9D674E-4FF1-45DC-82E4-0B2DB6A5363F}" presName="compositeNode" presStyleCnt="0">
        <dgm:presLayoutVars>
          <dgm:bulletEnabled val="1"/>
        </dgm:presLayoutVars>
      </dgm:prSet>
      <dgm:spPr/>
    </dgm:pt>
    <dgm:pt modelId="{0802B4A8-7224-4B0A-95B7-D17AEB2B2AFF}" type="pres">
      <dgm:prSet presAssocID="{CA9D674E-4FF1-45DC-82E4-0B2DB6A5363F}" presName="bgRect" presStyleLbl="alignNode1" presStyleIdx="2" presStyleCnt="3" custLinFactNeighborX="-2726" custLinFactNeighborY="378"/>
      <dgm:spPr/>
    </dgm:pt>
    <dgm:pt modelId="{68AC9669-DC11-473A-AA2E-579A44E78C37}" type="pres">
      <dgm:prSet presAssocID="{196DA4DC-9DD2-4A39-8A3A-D367BFE5A8BA}" presName="sibTransNodeRect" presStyleLbl="alignNode1" presStyleIdx="2" presStyleCnt="3">
        <dgm:presLayoutVars>
          <dgm:chMax val="0"/>
          <dgm:bulletEnabled val="1"/>
        </dgm:presLayoutVars>
      </dgm:prSet>
      <dgm:spPr/>
    </dgm:pt>
    <dgm:pt modelId="{D085015A-41AF-4EFA-A104-4FD73B2362F0}" type="pres">
      <dgm:prSet presAssocID="{CA9D674E-4FF1-45DC-82E4-0B2DB6A5363F}" presName="nodeRect" presStyleLbl="alignNode1" presStyleIdx="2" presStyleCnt="3">
        <dgm:presLayoutVars>
          <dgm:bulletEnabled val="1"/>
        </dgm:presLayoutVars>
      </dgm:prSet>
      <dgm:spPr/>
    </dgm:pt>
  </dgm:ptLst>
  <dgm:cxnLst>
    <dgm:cxn modelId="{C5E3A50A-CCF7-47C5-ACC1-D1342DF36EA4}" type="presOf" srcId="{898D0DDE-D482-422C-84C2-ADD150C72DE4}" destId="{5E081EC0-324A-44EA-9247-D45E281253B3}" srcOrd="1" destOrd="0" presId="urn:microsoft.com/office/officeart/2016/7/layout/LinearBlockProcessNumbered#1"/>
    <dgm:cxn modelId="{284ED317-FBD3-4318-9DC1-43DD0A7A84DA}" type="presOf" srcId="{CA9D674E-4FF1-45DC-82E4-0B2DB6A5363F}" destId="{D085015A-41AF-4EFA-A104-4FD73B2362F0}" srcOrd="1" destOrd="0" presId="urn:microsoft.com/office/officeart/2016/7/layout/LinearBlockProcessNumbered#1"/>
    <dgm:cxn modelId="{9519B82E-A537-470B-AA27-A5E33C934F3E}" type="presOf" srcId="{196DA4DC-9DD2-4A39-8A3A-D367BFE5A8BA}" destId="{68AC9669-DC11-473A-AA2E-579A44E78C37}" srcOrd="0" destOrd="0" presId="urn:microsoft.com/office/officeart/2016/7/layout/LinearBlockProcessNumbered#1"/>
    <dgm:cxn modelId="{E774C62E-62A2-478F-B2D4-49AC51F9A4FC}" type="presOf" srcId="{FBAA44FF-54DE-45C8-9FAC-512C40277233}" destId="{379B8CE4-8135-4F2C-A5A0-E55EBE328E9A}" srcOrd="0" destOrd="0" presId="urn:microsoft.com/office/officeart/2016/7/layout/LinearBlockProcessNumbered#1"/>
    <dgm:cxn modelId="{C5BD0B3A-2D82-4EC1-9975-05076C4418DA}" srcId="{15509919-36B5-4162-8899-417A9F93473B}" destId="{CA9D674E-4FF1-45DC-82E4-0B2DB6A5363F}" srcOrd="2" destOrd="0" parTransId="{F1F10F9B-925A-4787-9D00-91106497A02E}" sibTransId="{196DA4DC-9DD2-4A39-8A3A-D367BFE5A8BA}"/>
    <dgm:cxn modelId="{BE05FF76-48E4-476C-9495-A13A63321F9B}" type="presOf" srcId="{B2B879BD-3840-400C-92BD-B2C2383358D7}" destId="{89A9B4CF-6439-46B1-B6A9-1D6CD5034774}" srcOrd="0" destOrd="0" presId="urn:microsoft.com/office/officeart/2016/7/layout/LinearBlockProcessNumbered#1"/>
    <dgm:cxn modelId="{AEC6D081-73F8-41AD-9101-B43295B68E14}" type="presOf" srcId="{CA9D674E-4FF1-45DC-82E4-0B2DB6A5363F}" destId="{0802B4A8-7224-4B0A-95B7-D17AEB2B2AFF}" srcOrd="0" destOrd="0" presId="urn:microsoft.com/office/officeart/2016/7/layout/LinearBlockProcessNumbered#1"/>
    <dgm:cxn modelId="{4552E899-8A83-4DA4-B6FB-9FF8BD5CFDA6}" type="presOf" srcId="{6F357298-D7FE-4DC2-B930-2898C62FD86D}" destId="{2B29DC89-1451-43C8-95D2-1FC29E542934}" srcOrd="0" destOrd="0" presId="urn:microsoft.com/office/officeart/2016/7/layout/LinearBlockProcessNumbered#1"/>
    <dgm:cxn modelId="{5F8FA7BC-7418-46E4-A101-08D3D3ADFEA7}" srcId="{15509919-36B5-4162-8899-417A9F93473B}" destId="{898D0DDE-D482-422C-84C2-ADD150C72DE4}" srcOrd="0" destOrd="0" parTransId="{F6613C30-2218-41A6-B6E6-0438925368D3}" sibTransId="{6F357298-D7FE-4DC2-B930-2898C62FD86D}"/>
    <dgm:cxn modelId="{840BB0C7-181A-4BA4-9324-C35937B4BA77}" type="presOf" srcId="{15509919-36B5-4162-8899-417A9F93473B}" destId="{09F899AB-70CA-46DA-8F8C-58514A9FEF67}" srcOrd="0" destOrd="0" presId="urn:microsoft.com/office/officeart/2016/7/layout/LinearBlockProcessNumbered#1"/>
    <dgm:cxn modelId="{42CDCACA-F394-4044-BBF6-522A0005ABCB}" srcId="{15509919-36B5-4162-8899-417A9F93473B}" destId="{B2B879BD-3840-400C-92BD-B2C2383358D7}" srcOrd="1" destOrd="0" parTransId="{09440D86-F3E6-4A3C-9E78-1AFC56348641}" sibTransId="{FBAA44FF-54DE-45C8-9FAC-512C40277233}"/>
    <dgm:cxn modelId="{6AB3E3E3-CAC3-4821-AAD0-21289FC8AF3F}" type="presOf" srcId="{B2B879BD-3840-400C-92BD-B2C2383358D7}" destId="{9F2B2B99-E41C-48B6-9241-186B3896CDB2}" srcOrd="1" destOrd="0" presId="urn:microsoft.com/office/officeart/2016/7/layout/LinearBlockProcessNumbered#1"/>
    <dgm:cxn modelId="{961C94FB-52C9-43BF-A533-2976CFECCAD9}" type="presOf" srcId="{898D0DDE-D482-422C-84C2-ADD150C72DE4}" destId="{A82D929B-D0FD-4E3A-B311-40380AE24EB6}" srcOrd="0" destOrd="0" presId="urn:microsoft.com/office/officeart/2016/7/layout/LinearBlockProcessNumbered#1"/>
    <dgm:cxn modelId="{DB00FF65-EB62-4A7E-973E-3C3F2317DD3B}" type="presParOf" srcId="{09F899AB-70CA-46DA-8F8C-58514A9FEF67}" destId="{FD748460-F2A4-401C-9864-978809579720}" srcOrd="0" destOrd="0" presId="urn:microsoft.com/office/officeart/2016/7/layout/LinearBlockProcessNumbered#1"/>
    <dgm:cxn modelId="{7D7C93F7-353A-47C5-BEED-9E830912AD49}" type="presParOf" srcId="{FD748460-F2A4-401C-9864-978809579720}" destId="{A82D929B-D0FD-4E3A-B311-40380AE24EB6}" srcOrd="0" destOrd="0" presId="urn:microsoft.com/office/officeart/2016/7/layout/LinearBlockProcessNumbered#1"/>
    <dgm:cxn modelId="{AC208DAE-9812-44AC-AD86-83FC8F360342}" type="presParOf" srcId="{FD748460-F2A4-401C-9864-978809579720}" destId="{2B29DC89-1451-43C8-95D2-1FC29E542934}" srcOrd="1" destOrd="0" presId="urn:microsoft.com/office/officeart/2016/7/layout/LinearBlockProcessNumbered#1"/>
    <dgm:cxn modelId="{E89695A9-BAFA-48D1-B2AB-31A84FFE9E86}" type="presParOf" srcId="{FD748460-F2A4-401C-9864-978809579720}" destId="{5E081EC0-324A-44EA-9247-D45E281253B3}" srcOrd="2" destOrd="0" presId="urn:microsoft.com/office/officeart/2016/7/layout/LinearBlockProcessNumbered#1"/>
    <dgm:cxn modelId="{25413562-AC8A-4141-86E3-FA18E8BBF7ED}" type="presParOf" srcId="{09F899AB-70CA-46DA-8F8C-58514A9FEF67}" destId="{78E1373E-5F75-4F5E-9D81-D78E9EBF6CBF}" srcOrd="1" destOrd="0" presId="urn:microsoft.com/office/officeart/2016/7/layout/LinearBlockProcessNumbered#1"/>
    <dgm:cxn modelId="{71CD1E60-9941-432A-AAD3-6BEE9759C7CA}" type="presParOf" srcId="{09F899AB-70CA-46DA-8F8C-58514A9FEF67}" destId="{070CFBFA-AE62-406D-B2E3-4A871FE3EC95}" srcOrd="2" destOrd="0" presId="urn:microsoft.com/office/officeart/2016/7/layout/LinearBlockProcessNumbered#1"/>
    <dgm:cxn modelId="{E24E5F24-B05D-485A-B1E3-F029361EAC2F}" type="presParOf" srcId="{070CFBFA-AE62-406D-B2E3-4A871FE3EC95}" destId="{89A9B4CF-6439-46B1-B6A9-1D6CD5034774}" srcOrd="0" destOrd="0" presId="urn:microsoft.com/office/officeart/2016/7/layout/LinearBlockProcessNumbered#1"/>
    <dgm:cxn modelId="{B1A2A29E-FBA6-4188-BE73-D4752962B995}" type="presParOf" srcId="{070CFBFA-AE62-406D-B2E3-4A871FE3EC95}" destId="{379B8CE4-8135-4F2C-A5A0-E55EBE328E9A}" srcOrd="1" destOrd="0" presId="urn:microsoft.com/office/officeart/2016/7/layout/LinearBlockProcessNumbered#1"/>
    <dgm:cxn modelId="{F07F5881-E747-4C57-B3A8-80D81CA9E653}" type="presParOf" srcId="{070CFBFA-AE62-406D-B2E3-4A871FE3EC95}" destId="{9F2B2B99-E41C-48B6-9241-186B3896CDB2}" srcOrd="2" destOrd="0" presId="urn:microsoft.com/office/officeart/2016/7/layout/LinearBlockProcessNumbered#1"/>
    <dgm:cxn modelId="{CFE97617-C516-4DC5-9F9C-80DAA0EDE08F}" type="presParOf" srcId="{09F899AB-70CA-46DA-8F8C-58514A9FEF67}" destId="{88CC7DDE-DA0F-42A6-8406-A11161BD6BA9}" srcOrd="3" destOrd="0" presId="urn:microsoft.com/office/officeart/2016/7/layout/LinearBlockProcessNumbered#1"/>
    <dgm:cxn modelId="{B7A23FED-2302-47D8-8E80-C7B4D99F0301}" type="presParOf" srcId="{09F899AB-70CA-46DA-8F8C-58514A9FEF67}" destId="{4C550E1C-ACB2-4A5D-BD4A-3D5D60E405E6}" srcOrd="4" destOrd="0" presId="urn:microsoft.com/office/officeart/2016/7/layout/LinearBlockProcessNumbered#1"/>
    <dgm:cxn modelId="{B9E766C8-B1F9-4299-93D9-C5605EEE5998}" type="presParOf" srcId="{4C550E1C-ACB2-4A5D-BD4A-3D5D60E405E6}" destId="{0802B4A8-7224-4B0A-95B7-D17AEB2B2AFF}" srcOrd="0" destOrd="0" presId="urn:microsoft.com/office/officeart/2016/7/layout/LinearBlockProcessNumbered#1"/>
    <dgm:cxn modelId="{DDDBCEBE-059F-40AD-A1D1-8D888A5BCC15}" type="presParOf" srcId="{4C550E1C-ACB2-4A5D-BD4A-3D5D60E405E6}" destId="{68AC9669-DC11-473A-AA2E-579A44E78C37}" srcOrd="1" destOrd="0" presId="urn:microsoft.com/office/officeart/2016/7/layout/LinearBlockProcessNumbered#1"/>
    <dgm:cxn modelId="{90FC101C-CCF0-411F-ABB9-797553DF6D08}" type="presParOf" srcId="{4C550E1C-ACB2-4A5D-BD4A-3D5D60E405E6}" destId="{D085015A-41AF-4EFA-A104-4FD73B2362F0}" srcOrd="2" destOrd="0" presId="urn:microsoft.com/office/officeart/2016/7/layout/LinearBlockProcessNumbere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509919-36B5-4162-8899-417A9F93473B}" type="doc">
      <dgm:prSet loTypeId="urn:microsoft.com/office/officeart/2016/7/layout/LinearBlockProcessNumbered#1" loCatId="process" qsTypeId="urn:microsoft.com/office/officeart/2005/8/quickstyle/simple2" qsCatId="simple" csTypeId="urn:microsoft.com/office/officeart/2005/8/colors/accent0_3" csCatId="mainScheme" phldr="1"/>
      <dgm:spPr/>
      <dgm:t>
        <a:bodyPr/>
        <a:lstStyle/>
        <a:p>
          <a:endParaRPr lang="en-US"/>
        </a:p>
      </dgm:t>
    </dgm:pt>
    <dgm:pt modelId="{B2B879BD-3840-400C-92BD-B2C2383358D7}">
      <dgm:prSet/>
      <dgm:spPr/>
      <dgm:t>
        <a:bodyPr/>
        <a:lstStyle/>
        <a:p>
          <a:r>
            <a:rPr lang="en-US" dirty="0">
              <a:latin typeface="Arial" panose="020B0604020202020204" pitchFamily="34" charset="0"/>
              <a:cs typeface="Arial" panose="020B0604020202020204" pitchFamily="34" charset="0"/>
            </a:rPr>
            <a:t>Thirty original compositions. </a:t>
          </a:r>
        </a:p>
        <a:p>
          <a:r>
            <a:rPr lang="en-US" dirty="0">
              <a:latin typeface="Arial" panose="020B0604020202020204" pitchFamily="34" charset="0"/>
              <a:cs typeface="Arial" panose="020B0604020202020204" pitchFamily="34" charset="0"/>
            </a:rPr>
            <a:t> </a:t>
          </a:r>
          <a:r>
            <a:rPr lang="fr-FR" dirty="0">
              <a:solidFill>
                <a:srgbClr val="0070C0"/>
              </a:solidFill>
              <a:highlight>
                <a:srgbClr val="FFFF00"/>
              </a:highlight>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https://www.neoclassix.info</a:t>
          </a:r>
          <a:r>
            <a:rPr lang="en-US" dirty="0">
              <a:highlight>
                <a:srgbClr val="FFFF00"/>
              </a:highlight>
              <a:latin typeface="Arial" panose="020B0604020202020204" pitchFamily="34" charset="0"/>
              <a:cs typeface="Arial" panose="020B0604020202020204" pitchFamily="34" charset="0"/>
            </a:rPr>
            <a:t>.</a:t>
          </a:r>
          <a:endParaRPr lang="en-US" dirty="0">
            <a:highlight>
              <a:srgbClr val="FFFF00"/>
            </a:highlight>
          </a:endParaRPr>
        </a:p>
      </dgm:t>
    </dgm:pt>
    <dgm:pt modelId="{09440D86-F3E6-4A3C-9E78-1AFC56348641}" type="parTrans" cxnId="{42CDCACA-F394-4044-BBF6-522A0005ABCB}">
      <dgm:prSet/>
      <dgm:spPr/>
      <dgm:t>
        <a:bodyPr/>
        <a:lstStyle/>
        <a:p>
          <a:endParaRPr lang="en-US"/>
        </a:p>
      </dgm:t>
    </dgm:pt>
    <dgm:pt modelId="{FBAA44FF-54DE-45C8-9FAC-512C40277233}" type="sibTrans" cxnId="{42CDCACA-F394-4044-BBF6-522A0005ABCB}">
      <dgm:prSet phldrT="02" phldr="0"/>
      <dgm:spPr/>
      <dgm:t>
        <a:bodyPr/>
        <a:lstStyle/>
        <a:p>
          <a:r>
            <a:rPr lang="en-US"/>
            <a:t>02</a:t>
          </a:r>
          <a:endParaRPr lang="en-US" dirty="0"/>
        </a:p>
      </dgm:t>
    </dgm:pt>
    <dgm:pt modelId="{CA9D674E-4FF1-45DC-82E4-0B2DB6A5363F}">
      <dgm:prSet/>
      <dgm:spPr/>
      <dgm:t>
        <a:bodyPr/>
        <a:lstStyle/>
        <a:p>
          <a:pPr>
            <a:buNone/>
          </a:pPr>
          <a:r>
            <a:rPr lang="en-US" b="0" i="0" dirty="0">
              <a:latin typeface="Arial" panose="020B0604020202020204" pitchFamily="34" charset="0"/>
              <a:cs typeface="Arial" panose="020B0604020202020204" pitchFamily="34" charset="0"/>
            </a:rPr>
            <a:t>Example:</a:t>
          </a:r>
          <a:br>
            <a:rPr lang="en-US" b="0" i="0" dirty="0">
              <a:latin typeface="Arial" panose="020B0604020202020204" pitchFamily="34" charset="0"/>
              <a:cs typeface="Arial" panose="020B0604020202020204" pitchFamily="34" charset="0"/>
            </a:rPr>
          </a:br>
          <a:r>
            <a:rPr lang="en-CA" b="1" dirty="0">
              <a:solidFill>
                <a:srgbClr val="FFFF00"/>
              </a:solidFill>
            </a:rPr>
            <a:t>Eric Keller’s Version of “Blind Mary”</a:t>
          </a:r>
          <a:endParaRPr lang="en-US" b="0" dirty="0">
            <a:solidFill>
              <a:srgbClr val="FFFF00"/>
            </a:solidFill>
            <a:latin typeface="Arial" panose="020B0604020202020204" pitchFamily="34" charset="0"/>
            <a:cs typeface="Arial" panose="020B0604020202020204" pitchFamily="34" charset="0"/>
          </a:endParaRPr>
        </a:p>
      </dgm:t>
    </dgm:pt>
    <dgm:pt modelId="{F1F10F9B-925A-4787-9D00-91106497A02E}" type="parTrans" cxnId="{C5BD0B3A-2D82-4EC1-9975-05076C4418DA}">
      <dgm:prSet/>
      <dgm:spPr/>
      <dgm:t>
        <a:bodyPr/>
        <a:lstStyle/>
        <a:p>
          <a:endParaRPr lang="en-US"/>
        </a:p>
      </dgm:t>
    </dgm:pt>
    <dgm:pt modelId="{196DA4DC-9DD2-4A39-8A3A-D367BFE5A8BA}" type="sibTrans" cxnId="{C5BD0B3A-2D82-4EC1-9975-05076C4418DA}">
      <dgm:prSet phldrT="03" phldr="0"/>
      <dgm:spPr/>
      <dgm:t>
        <a:bodyPr/>
        <a:lstStyle/>
        <a:p>
          <a:r>
            <a:rPr lang="en-US"/>
            <a:t>03</a:t>
          </a:r>
          <a:endParaRPr lang="en-US" dirty="0"/>
        </a:p>
      </dgm:t>
    </dgm:pt>
    <dgm:pt modelId="{898D0DDE-D482-422C-84C2-ADD150C72DE4}">
      <dgm:prSet/>
      <dgm:spPr/>
      <dgm:t>
        <a:bodyPr/>
        <a:lstStyle/>
        <a:p>
          <a:pPr>
            <a:buNone/>
          </a:pPr>
          <a:r>
            <a:rPr lang="en-US" dirty="0">
              <a:latin typeface="Arial" panose="020B0604020202020204" pitchFamily="34" charset="0"/>
              <a:cs typeface="Arial" panose="020B0604020202020204" pitchFamily="34" charset="0"/>
            </a:rPr>
            <a:t>New sounds:</a:t>
          </a:r>
        </a:p>
        <a:p>
          <a:pPr>
            <a:buNone/>
          </a:pPr>
          <a:r>
            <a:rPr lang="en-US" dirty="0">
              <a:latin typeface="Arial" panose="020B0604020202020204" pitchFamily="34" charset="0"/>
              <a:cs typeface="Arial" panose="020B0604020202020204" pitchFamily="34" charset="0"/>
            </a:rPr>
            <a:t>Change to classical music.</a:t>
          </a:r>
          <a:endParaRPr lang="en-US" dirty="0">
            <a:effectLst/>
          </a:endParaRPr>
        </a:p>
      </dgm:t>
    </dgm:pt>
    <dgm:pt modelId="{F6613C30-2218-41A6-B6E6-0438925368D3}" type="parTrans" cxnId="{5F8FA7BC-7418-46E4-A101-08D3D3ADFEA7}">
      <dgm:prSet/>
      <dgm:spPr/>
      <dgm:t>
        <a:bodyPr/>
        <a:lstStyle/>
        <a:p>
          <a:endParaRPr lang="en-CA"/>
        </a:p>
      </dgm:t>
    </dgm:pt>
    <dgm:pt modelId="{6F357298-D7FE-4DC2-B930-2898C62FD86D}" type="sibTrans" cxnId="{5F8FA7BC-7418-46E4-A101-08D3D3ADFEA7}">
      <dgm:prSet phldrT="01" phldr="0"/>
      <dgm:spPr/>
      <dgm:t>
        <a:bodyPr/>
        <a:lstStyle/>
        <a:p>
          <a:r>
            <a:rPr lang="en-CA"/>
            <a:t>01</a:t>
          </a:r>
        </a:p>
      </dgm:t>
    </dgm:pt>
    <dgm:pt modelId="{09F899AB-70CA-46DA-8F8C-58514A9FEF67}" type="pres">
      <dgm:prSet presAssocID="{15509919-36B5-4162-8899-417A9F93473B}" presName="Name0" presStyleCnt="0">
        <dgm:presLayoutVars>
          <dgm:animLvl val="lvl"/>
          <dgm:resizeHandles val="exact"/>
        </dgm:presLayoutVars>
      </dgm:prSet>
      <dgm:spPr/>
    </dgm:pt>
    <dgm:pt modelId="{FD748460-F2A4-401C-9864-978809579720}" type="pres">
      <dgm:prSet presAssocID="{898D0DDE-D482-422C-84C2-ADD150C72DE4}" presName="compositeNode" presStyleCnt="0">
        <dgm:presLayoutVars>
          <dgm:bulletEnabled val="1"/>
        </dgm:presLayoutVars>
      </dgm:prSet>
      <dgm:spPr/>
    </dgm:pt>
    <dgm:pt modelId="{A82D929B-D0FD-4E3A-B311-40380AE24EB6}" type="pres">
      <dgm:prSet presAssocID="{898D0DDE-D482-422C-84C2-ADD150C72DE4}" presName="bgRect" presStyleLbl="alignNode1" presStyleIdx="0" presStyleCnt="3"/>
      <dgm:spPr/>
    </dgm:pt>
    <dgm:pt modelId="{2B29DC89-1451-43C8-95D2-1FC29E542934}" type="pres">
      <dgm:prSet presAssocID="{6F357298-D7FE-4DC2-B930-2898C62FD86D}" presName="sibTransNodeRect" presStyleLbl="alignNode1" presStyleIdx="0" presStyleCnt="3">
        <dgm:presLayoutVars>
          <dgm:chMax val="0"/>
          <dgm:bulletEnabled val="1"/>
        </dgm:presLayoutVars>
      </dgm:prSet>
      <dgm:spPr/>
    </dgm:pt>
    <dgm:pt modelId="{5E081EC0-324A-44EA-9247-D45E281253B3}" type="pres">
      <dgm:prSet presAssocID="{898D0DDE-D482-422C-84C2-ADD150C72DE4}" presName="nodeRect" presStyleLbl="alignNode1" presStyleIdx="0" presStyleCnt="3">
        <dgm:presLayoutVars>
          <dgm:bulletEnabled val="1"/>
        </dgm:presLayoutVars>
      </dgm:prSet>
      <dgm:spPr/>
    </dgm:pt>
    <dgm:pt modelId="{78E1373E-5F75-4F5E-9D81-D78E9EBF6CBF}" type="pres">
      <dgm:prSet presAssocID="{6F357298-D7FE-4DC2-B930-2898C62FD86D}" presName="sibTrans" presStyleCnt="0"/>
      <dgm:spPr/>
    </dgm:pt>
    <dgm:pt modelId="{070CFBFA-AE62-406D-B2E3-4A871FE3EC95}" type="pres">
      <dgm:prSet presAssocID="{B2B879BD-3840-400C-92BD-B2C2383358D7}" presName="compositeNode" presStyleCnt="0">
        <dgm:presLayoutVars>
          <dgm:bulletEnabled val="1"/>
        </dgm:presLayoutVars>
      </dgm:prSet>
      <dgm:spPr/>
    </dgm:pt>
    <dgm:pt modelId="{89A9B4CF-6439-46B1-B6A9-1D6CD5034774}" type="pres">
      <dgm:prSet presAssocID="{B2B879BD-3840-400C-92BD-B2C2383358D7}" presName="bgRect" presStyleLbl="alignNode1" presStyleIdx="1" presStyleCnt="3" custLinFactNeighborX="0" custLinFactNeighborY="159"/>
      <dgm:spPr/>
    </dgm:pt>
    <dgm:pt modelId="{379B8CE4-8135-4F2C-A5A0-E55EBE328E9A}" type="pres">
      <dgm:prSet presAssocID="{FBAA44FF-54DE-45C8-9FAC-512C40277233}" presName="sibTransNodeRect" presStyleLbl="alignNode1" presStyleIdx="1" presStyleCnt="3">
        <dgm:presLayoutVars>
          <dgm:chMax val="0"/>
          <dgm:bulletEnabled val="1"/>
        </dgm:presLayoutVars>
      </dgm:prSet>
      <dgm:spPr/>
    </dgm:pt>
    <dgm:pt modelId="{9F2B2B99-E41C-48B6-9241-186B3896CDB2}" type="pres">
      <dgm:prSet presAssocID="{B2B879BD-3840-400C-92BD-B2C2383358D7}" presName="nodeRect" presStyleLbl="alignNode1" presStyleIdx="1" presStyleCnt="3">
        <dgm:presLayoutVars>
          <dgm:bulletEnabled val="1"/>
        </dgm:presLayoutVars>
      </dgm:prSet>
      <dgm:spPr/>
    </dgm:pt>
    <dgm:pt modelId="{88CC7DDE-DA0F-42A6-8406-A11161BD6BA9}" type="pres">
      <dgm:prSet presAssocID="{FBAA44FF-54DE-45C8-9FAC-512C40277233}" presName="sibTrans" presStyleCnt="0"/>
      <dgm:spPr/>
    </dgm:pt>
    <dgm:pt modelId="{4C550E1C-ACB2-4A5D-BD4A-3D5D60E405E6}" type="pres">
      <dgm:prSet presAssocID="{CA9D674E-4FF1-45DC-82E4-0B2DB6A5363F}" presName="compositeNode" presStyleCnt="0">
        <dgm:presLayoutVars>
          <dgm:bulletEnabled val="1"/>
        </dgm:presLayoutVars>
      </dgm:prSet>
      <dgm:spPr/>
    </dgm:pt>
    <dgm:pt modelId="{0802B4A8-7224-4B0A-95B7-D17AEB2B2AFF}" type="pres">
      <dgm:prSet presAssocID="{CA9D674E-4FF1-45DC-82E4-0B2DB6A5363F}" presName="bgRect" presStyleLbl="alignNode1" presStyleIdx="2" presStyleCnt="3" custLinFactNeighborX="-2726" custLinFactNeighborY="378"/>
      <dgm:spPr/>
    </dgm:pt>
    <dgm:pt modelId="{68AC9669-DC11-473A-AA2E-579A44E78C37}" type="pres">
      <dgm:prSet presAssocID="{196DA4DC-9DD2-4A39-8A3A-D367BFE5A8BA}" presName="sibTransNodeRect" presStyleLbl="alignNode1" presStyleIdx="2" presStyleCnt="3">
        <dgm:presLayoutVars>
          <dgm:chMax val="0"/>
          <dgm:bulletEnabled val="1"/>
        </dgm:presLayoutVars>
      </dgm:prSet>
      <dgm:spPr/>
    </dgm:pt>
    <dgm:pt modelId="{D085015A-41AF-4EFA-A104-4FD73B2362F0}" type="pres">
      <dgm:prSet presAssocID="{CA9D674E-4FF1-45DC-82E4-0B2DB6A5363F}" presName="nodeRect" presStyleLbl="alignNode1" presStyleIdx="2" presStyleCnt="3">
        <dgm:presLayoutVars>
          <dgm:bulletEnabled val="1"/>
        </dgm:presLayoutVars>
      </dgm:prSet>
      <dgm:spPr/>
    </dgm:pt>
  </dgm:ptLst>
  <dgm:cxnLst>
    <dgm:cxn modelId="{C5E3A50A-CCF7-47C5-ACC1-D1342DF36EA4}" type="presOf" srcId="{898D0DDE-D482-422C-84C2-ADD150C72DE4}" destId="{5E081EC0-324A-44EA-9247-D45E281253B3}" srcOrd="1" destOrd="0" presId="urn:microsoft.com/office/officeart/2016/7/layout/LinearBlockProcessNumbered#1"/>
    <dgm:cxn modelId="{284ED317-FBD3-4318-9DC1-43DD0A7A84DA}" type="presOf" srcId="{CA9D674E-4FF1-45DC-82E4-0B2DB6A5363F}" destId="{D085015A-41AF-4EFA-A104-4FD73B2362F0}" srcOrd="1" destOrd="0" presId="urn:microsoft.com/office/officeart/2016/7/layout/LinearBlockProcessNumbered#1"/>
    <dgm:cxn modelId="{9519B82E-A537-470B-AA27-A5E33C934F3E}" type="presOf" srcId="{196DA4DC-9DD2-4A39-8A3A-D367BFE5A8BA}" destId="{68AC9669-DC11-473A-AA2E-579A44E78C37}" srcOrd="0" destOrd="0" presId="urn:microsoft.com/office/officeart/2016/7/layout/LinearBlockProcessNumbered#1"/>
    <dgm:cxn modelId="{E774C62E-62A2-478F-B2D4-49AC51F9A4FC}" type="presOf" srcId="{FBAA44FF-54DE-45C8-9FAC-512C40277233}" destId="{379B8CE4-8135-4F2C-A5A0-E55EBE328E9A}" srcOrd="0" destOrd="0" presId="urn:microsoft.com/office/officeart/2016/7/layout/LinearBlockProcessNumbered#1"/>
    <dgm:cxn modelId="{C5BD0B3A-2D82-4EC1-9975-05076C4418DA}" srcId="{15509919-36B5-4162-8899-417A9F93473B}" destId="{CA9D674E-4FF1-45DC-82E4-0B2DB6A5363F}" srcOrd="2" destOrd="0" parTransId="{F1F10F9B-925A-4787-9D00-91106497A02E}" sibTransId="{196DA4DC-9DD2-4A39-8A3A-D367BFE5A8BA}"/>
    <dgm:cxn modelId="{BE05FF76-48E4-476C-9495-A13A63321F9B}" type="presOf" srcId="{B2B879BD-3840-400C-92BD-B2C2383358D7}" destId="{89A9B4CF-6439-46B1-B6A9-1D6CD5034774}" srcOrd="0" destOrd="0" presId="urn:microsoft.com/office/officeart/2016/7/layout/LinearBlockProcessNumbered#1"/>
    <dgm:cxn modelId="{AEC6D081-73F8-41AD-9101-B43295B68E14}" type="presOf" srcId="{CA9D674E-4FF1-45DC-82E4-0B2DB6A5363F}" destId="{0802B4A8-7224-4B0A-95B7-D17AEB2B2AFF}" srcOrd="0" destOrd="0" presId="urn:microsoft.com/office/officeart/2016/7/layout/LinearBlockProcessNumbered#1"/>
    <dgm:cxn modelId="{4552E899-8A83-4DA4-B6FB-9FF8BD5CFDA6}" type="presOf" srcId="{6F357298-D7FE-4DC2-B930-2898C62FD86D}" destId="{2B29DC89-1451-43C8-95D2-1FC29E542934}" srcOrd="0" destOrd="0" presId="urn:microsoft.com/office/officeart/2016/7/layout/LinearBlockProcessNumbered#1"/>
    <dgm:cxn modelId="{5F8FA7BC-7418-46E4-A101-08D3D3ADFEA7}" srcId="{15509919-36B5-4162-8899-417A9F93473B}" destId="{898D0DDE-D482-422C-84C2-ADD150C72DE4}" srcOrd="0" destOrd="0" parTransId="{F6613C30-2218-41A6-B6E6-0438925368D3}" sibTransId="{6F357298-D7FE-4DC2-B930-2898C62FD86D}"/>
    <dgm:cxn modelId="{840BB0C7-181A-4BA4-9324-C35937B4BA77}" type="presOf" srcId="{15509919-36B5-4162-8899-417A9F93473B}" destId="{09F899AB-70CA-46DA-8F8C-58514A9FEF67}" srcOrd="0" destOrd="0" presId="urn:microsoft.com/office/officeart/2016/7/layout/LinearBlockProcessNumbered#1"/>
    <dgm:cxn modelId="{42CDCACA-F394-4044-BBF6-522A0005ABCB}" srcId="{15509919-36B5-4162-8899-417A9F93473B}" destId="{B2B879BD-3840-400C-92BD-B2C2383358D7}" srcOrd="1" destOrd="0" parTransId="{09440D86-F3E6-4A3C-9E78-1AFC56348641}" sibTransId="{FBAA44FF-54DE-45C8-9FAC-512C40277233}"/>
    <dgm:cxn modelId="{6AB3E3E3-CAC3-4821-AAD0-21289FC8AF3F}" type="presOf" srcId="{B2B879BD-3840-400C-92BD-B2C2383358D7}" destId="{9F2B2B99-E41C-48B6-9241-186B3896CDB2}" srcOrd="1" destOrd="0" presId="urn:microsoft.com/office/officeart/2016/7/layout/LinearBlockProcessNumbered#1"/>
    <dgm:cxn modelId="{961C94FB-52C9-43BF-A533-2976CFECCAD9}" type="presOf" srcId="{898D0DDE-D482-422C-84C2-ADD150C72DE4}" destId="{A82D929B-D0FD-4E3A-B311-40380AE24EB6}" srcOrd="0" destOrd="0" presId="urn:microsoft.com/office/officeart/2016/7/layout/LinearBlockProcessNumbered#1"/>
    <dgm:cxn modelId="{DB00FF65-EB62-4A7E-973E-3C3F2317DD3B}" type="presParOf" srcId="{09F899AB-70CA-46DA-8F8C-58514A9FEF67}" destId="{FD748460-F2A4-401C-9864-978809579720}" srcOrd="0" destOrd="0" presId="urn:microsoft.com/office/officeart/2016/7/layout/LinearBlockProcessNumbered#1"/>
    <dgm:cxn modelId="{7D7C93F7-353A-47C5-BEED-9E830912AD49}" type="presParOf" srcId="{FD748460-F2A4-401C-9864-978809579720}" destId="{A82D929B-D0FD-4E3A-B311-40380AE24EB6}" srcOrd="0" destOrd="0" presId="urn:microsoft.com/office/officeart/2016/7/layout/LinearBlockProcessNumbered#1"/>
    <dgm:cxn modelId="{AC208DAE-9812-44AC-AD86-83FC8F360342}" type="presParOf" srcId="{FD748460-F2A4-401C-9864-978809579720}" destId="{2B29DC89-1451-43C8-95D2-1FC29E542934}" srcOrd="1" destOrd="0" presId="urn:microsoft.com/office/officeart/2016/7/layout/LinearBlockProcessNumbered#1"/>
    <dgm:cxn modelId="{E89695A9-BAFA-48D1-B2AB-31A84FFE9E86}" type="presParOf" srcId="{FD748460-F2A4-401C-9864-978809579720}" destId="{5E081EC0-324A-44EA-9247-D45E281253B3}" srcOrd="2" destOrd="0" presId="urn:microsoft.com/office/officeart/2016/7/layout/LinearBlockProcessNumbered#1"/>
    <dgm:cxn modelId="{25413562-AC8A-4141-86E3-FA18E8BBF7ED}" type="presParOf" srcId="{09F899AB-70CA-46DA-8F8C-58514A9FEF67}" destId="{78E1373E-5F75-4F5E-9D81-D78E9EBF6CBF}" srcOrd="1" destOrd="0" presId="urn:microsoft.com/office/officeart/2016/7/layout/LinearBlockProcessNumbered#1"/>
    <dgm:cxn modelId="{71CD1E60-9941-432A-AAD3-6BEE9759C7CA}" type="presParOf" srcId="{09F899AB-70CA-46DA-8F8C-58514A9FEF67}" destId="{070CFBFA-AE62-406D-B2E3-4A871FE3EC95}" srcOrd="2" destOrd="0" presId="urn:microsoft.com/office/officeart/2016/7/layout/LinearBlockProcessNumbered#1"/>
    <dgm:cxn modelId="{E24E5F24-B05D-485A-B1E3-F029361EAC2F}" type="presParOf" srcId="{070CFBFA-AE62-406D-B2E3-4A871FE3EC95}" destId="{89A9B4CF-6439-46B1-B6A9-1D6CD5034774}" srcOrd="0" destOrd="0" presId="urn:microsoft.com/office/officeart/2016/7/layout/LinearBlockProcessNumbered#1"/>
    <dgm:cxn modelId="{B1A2A29E-FBA6-4188-BE73-D4752962B995}" type="presParOf" srcId="{070CFBFA-AE62-406D-B2E3-4A871FE3EC95}" destId="{379B8CE4-8135-4F2C-A5A0-E55EBE328E9A}" srcOrd="1" destOrd="0" presId="urn:microsoft.com/office/officeart/2016/7/layout/LinearBlockProcessNumbered#1"/>
    <dgm:cxn modelId="{F07F5881-E747-4C57-B3A8-80D81CA9E653}" type="presParOf" srcId="{070CFBFA-AE62-406D-B2E3-4A871FE3EC95}" destId="{9F2B2B99-E41C-48B6-9241-186B3896CDB2}" srcOrd="2" destOrd="0" presId="urn:microsoft.com/office/officeart/2016/7/layout/LinearBlockProcessNumbered#1"/>
    <dgm:cxn modelId="{CFE97617-C516-4DC5-9F9C-80DAA0EDE08F}" type="presParOf" srcId="{09F899AB-70CA-46DA-8F8C-58514A9FEF67}" destId="{88CC7DDE-DA0F-42A6-8406-A11161BD6BA9}" srcOrd="3" destOrd="0" presId="urn:microsoft.com/office/officeart/2016/7/layout/LinearBlockProcessNumbered#1"/>
    <dgm:cxn modelId="{B7A23FED-2302-47D8-8E80-C7B4D99F0301}" type="presParOf" srcId="{09F899AB-70CA-46DA-8F8C-58514A9FEF67}" destId="{4C550E1C-ACB2-4A5D-BD4A-3D5D60E405E6}" srcOrd="4" destOrd="0" presId="urn:microsoft.com/office/officeart/2016/7/layout/LinearBlockProcessNumbered#1"/>
    <dgm:cxn modelId="{B9E766C8-B1F9-4299-93D9-C5605EEE5998}" type="presParOf" srcId="{4C550E1C-ACB2-4A5D-BD4A-3D5D60E405E6}" destId="{0802B4A8-7224-4B0A-95B7-D17AEB2B2AFF}" srcOrd="0" destOrd="0" presId="urn:microsoft.com/office/officeart/2016/7/layout/LinearBlockProcessNumbered#1"/>
    <dgm:cxn modelId="{DDDBCEBE-059F-40AD-A1D1-8D888A5BCC15}" type="presParOf" srcId="{4C550E1C-ACB2-4A5D-BD4A-3D5D60E405E6}" destId="{68AC9669-DC11-473A-AA2E-579A44E78C37}" srcOrd="1" destOrd="0" presId="urn:microsoft.com/office/officeart/2016/7/layout/LinearBlockProcessNumbered#1"/>
    <dgm:cxn modelId="{90FC101C-CCF0-411F-ABB9-797553DF6D08}" type="presParOf" srcId="{4C550E1C-ACB2-4A5D-BD4A-3D5D60E405E6}" destId="{D085015A-41AF-4EFA-A104-4FD73B2362F0}" srcOrd="2" destOrd="0" presId="urn:microsoft.com/office/officeart/2016/7/layout/LinearBlockProcessNumbere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D929B-D0FD-4E3A-B311-40380AE24EB6}">
      <dsp:nvSpPr>
        <dsp:cNvPr id="0" name=""/>
        <dsp:cNvSpPr/>
      </dsp:nvSpPr>
      <dsp:spPr>
        <a:xfrm>
          <a:off x="785"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From J.S. Bach examples to a modern theory of emotion and vocal expression, the </a:t>
          </a:r>
          <a:r>
            <a:rPr lang="en-US" sz="2200" b="1" kern="1200" dirty="0">
              <a:latin typeface="Arial" panose="020B0604020202020204" pitchFamily="34" charset="0"/>
              <a:cs typeface="Arial" panose="020B0604020202020204" pitchFamily="34" charset="0"/>
            </a:rPr>
            <a:t>Circumplex Model</a:t>
          </a:r>
          <a:r>
            <a:rPr lang="en-US" sz="2200" kern="1200" dirty="0">
              <a:latin typeface="Arial" panose="020B0604020202020204" pitchFamily="34" charset="0"/>
              <a:cs typeface="Arial" panose="020B0604020202020204" pitchFamily="34" charset="0"/>
            </a:rPr>
            <a:t>.</a:t>
          </a:r>
          <a:endParaRPr lang="en-US" sz="2200" kern="1200" dirty="0">
            <a:effectLst/>
          </a:endParaRPr>
        </a:p>
      </dsp:txBody>
      <dsp:txXfrm>
        <a:off x="785" y="1490244"/>
        <a:ext cx="3182540" cy="2235367"/>
      </dsp:txXfrm>
    </dsp:sp>
    <dsp:sp modelId="{2B29DC89-1451-43C8-95D2-1FC29E542934}">
      <dsp:nvSpPr>
        <dsp:cNvPr id="0" name=""/>
        <dsp:cNvSpPr/>
      </dsp:nvSpPr>
      <dsp:spPr>
        <a:xfrm>
          <a:off x="785" y="0"/>
          <a:ext cx="3182540" cy="1490244"/>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CA" sz="6600" kern="1200"/>
            <a:t>01</a:t>
          </a:r>
        </a:p>
      </dsp:txBody>
      <dsp:txXfrm>
        <a:off x="785" y="0"/>
        <a:ext cx="3182540" cy="1490244"/>
      </dsp:txXfrm>
    </dsp:sp>
    <dsp:sp modelId="{89A9B4CF-6439-46B1-B6A9-1D6CD5034774}">
      <dsp:nvSpPr>
        <dsp:cNvPr id="0" name=""/>
        <dsp:cNvSpPr/>
      </dsp:nvSpPr>
      <dsp:spPr>
        <a:xfrm>
          <a:off x="3437929"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A numerical test of the </a:t>
          </a:r>
          <a:r>
            <a:rPr lang="en-US" sz="2200" b="1" kern="1200" dirty="0">
              <a:latin typeface="Arial" panose="020B0604020202020204" pitchFamily="34" charset="0"/>
              <a:cs typeface="Arial" panose="020B0604020202020204" pitchFamily="34" charset="0"/>
            </a:rPr>
            <a:t>Circumplex Model </a:t>
          </a:r>
          <a:r>
            <a:rPr lang="en-US" sz="2200" b="0" kern="1200" dirty="0">
              <a:latin typeface="Arial" panose="020B0604020202020204" pitchFamily="34" charset="0"/>
              <a:cs typeface="Arial" panose="020B0604020202020204" pitchFamily="34" charset="0"/>
            </a:rPr>
            <a:t>in Bach’s teaching corpus</a:t>
          </a:r>
          <a:r>
            <a:rPr lang="en-US" sz="2200" kern="1200" dirty="0">
              <a:latin typeface="Arial" panose="020B0604020202020204" pitchFamily="34" charset="0"/>
              <a:cs typeface="Arial" panose="020B0604020202020204" pitchFamily="34" charset="0"/>
            </a:rPr>
            <a:t>. </a:t>
          </a:r>
          <a:endParaRPr lang="en-US" sz="2200" kern="1200" dirty="0"/>
        </a:p>
      </dsp:txBody>
      <dsp:txXfrm>
        <a:off x="3437929" y="1490244"/>
        <a:ext cx="3182540" cy="2235367"/>
      </dsp:txXfrm>
    </dsp:sp>
    <dsp:sp modelId="{379B8CE4-8135-4F2C-A5A0-E55EBE328E9A}">
      <dsp:nvSpPr>
        <dsp:cNvPr id="0" name=""/>
        <dsp:cNvSpPr/>
      </dsp:nvSpPr>
      <dsp:spPr>
        <a:xfrm>
          <a:off x="3437929" y="0"/>
          <a:ext cx="3182540" cy="1490244"/>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437929" y="0"/>
        <a:ext cx="3182540" cy="1490244"/>
      </dsp:txXfrm>
    </dsp:sp>
    <dsp:sp modelId="{0802B4A8-7224-4B0A-95B7-D17AEB2B2AFF}">
      <dsp:nvSpPr>
        <dsp:cNvPr id="0" name=""/>
        <dsp:cNvSpPr/>
      </dsp:nvSpPr>
      <dsp:spPr>
        <a:xfrm>
          <a:off x="6788317"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977900">
            <a:lnSpc>
              <a:spcPct val="90000"/>
            </a:lnSpc>
            <a:spcBef>
              <a:spcPct val="0"/>
            </a:spcBef>
            <a:spcAft>
              <a:spcPct val="35000"/>
            </a:spcAft>
            <a:buNone/>
          </a:pPr>
          <a:r>
            <a:rPr lang="en-US" sz="2200" b="0" i="0" kern="1200" dirty="0">
              <a:latin typeface="Arial" panose="020B0604020202020204" pitchFamily="34" charset="0"/>
              <a:cs typeface="Arial" panose="020B0604020202020204" pitchFamily="34" charset="0"/>
            </a:rPr>
            <a:t>Novel tendencies were identified for </a:t>
          </a:r>
          <a:r>
            <a:rPr lang="en-US" sz="2200" b="1" i="0" kern="1200" dirty="0">
              <a:latin typeface="Arial" panose="020B0604020202020204" pitchFamily="34" charset="0"/>
              <a:cs typeface="Arial" panose="020B0604020202020204" pitchFamily="34" charset="0"/>
            </a:rPr>
            <a:t>happiness</a:t>
          </a:r>
          <a:r>
            <a:rPr lang="en-US" sz="2200" b="0" i="0" kern="1200" dirty="0">
              <a:latin typeface="Arial" panose="020B0604020202020204" pitchFamily="34" charset="0"/>
              <a:cs typeface="Arial" panose="020B0604020202020204" pitchFamily="34" charset="0"/>
            </a:rPr>
            <a:t>, </a:t>
          </a:r>
          <a:r>
            <a:rPr lang="en-US" sz="2200" b="1" i="0" kern="1200" dirty="0">
              <a:latin typeface="Arial" panose="020B0604020202020204" pitchFamily="34" charset="0"/>
              <a:cs typeface="Arial" panose="020B0604020202020204" pitchFamily="34" charset="0"/>
            </a:rPr>
            <a:t>sadness</a:t>
          </a:r>
          <a:r>
            <a:rPr lang="en-US" sz="2200" b="0" i="0" kern="1200" dirty="0">
              <a:latin typeface="Arial" panose="020B0604020202020204" pitchFamily="34" charset="0"/>
              <a:cs typeface="Arial" panose="020B0604020202020204" pitchFamily="34" charset="0"/>
            </a:rPr>
            <a:t> and </a:t>
          </a:r>
          <a:r>
            <a:rPr lang="en-US" sz="2200" b="1" i="0" kern="1200" dirty="0">
              <a:latin typeface="Arial" panose="020B0604020202020204" pitchFamily="34" charset="0"/>
              <a:cs typeface="Arial" panose="020B0604020202020204" pitchFamily="34" charset="0"/>
            </a:rPr>
            <a:t>anger </a:t>
          </a:r>
          <a:r>
            <a:rPr lang="en-US" sz="2200" b="0" i="0" kern="1200" dirty="0">
              <a:latin typeface="Arial" panose="020B0604020202020204" pitchFamily="34" charset="0"/>
              <a:cs typeface="Arial" panose="020B0604020202020204" pitchFamily="34" charset="0"/>
            </a:rPr>
            <a:t>in Bach’s corpus</a:t>
          </a:r>
          <a:r>
            <a:rPr lang="en-US" sz="2200" b="1" i="0" kern="1200" dirty="0">
              <a:latin typeface="Arial" panose="020B0604020202020204" pitchFamily="34" charset="0"/>
              <a:cs typeface="Arial" panose="020B0604020202020204" pitchFamily="34" charset="0"/>
            </a:rPr>
            <a:t>.</a:t>
          </a:r>
        </a:p>
      </dsp:txBody>
      <dsp:txXfrm>
        <a:off x="6788317" y="1490244"/>
        <a:ext cx="3182540" cy="2235367"/>
      </dsp:txXfrm>
    </dsp:sp>
    <dsp:sp modelId="{68AC9669-DC11-473A-AA2E-579A44E78C37}">
      <dsp:nvSpPr>
        <dsp:cNvPr id="0" name=""/>
        <dsp:cNvSpPr/>
      </dsp:nvSpPr>
      <dsp:spPr>
        <a:xfrm>
          <a:off x="6875073" y="0"/>
          <a:ext cx="3182540" cy="1490244"/>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6875073" y="0"/>
        <a:ext cx="3182540" cy="14902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D929B-D0FD-4E3A-B311-40380AE24EB6}">
      <dsp:nvSpPr>
        <dsp:cNvPr id="0" name=""/>
        <dsp:cNvSpPr/>
      </dsp:nvSpPr>
      <dsp:spPr>
        <a:xfrm>
          <a:off x="785"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New sounds:</a:t>
          </a:r>
        </a:p>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Change to classical music.</a:t>
          </a:r>
          <a:endParaRPr lang="en-US" sz="1600" kern="1200" dirty="0">
            <a:effectLst/>
          </a:endParaRPr>
        </a:p>
      </dsp:txBody>
      <dsp:txXfrm>
        <a:off x="785" y="1490244"/>
        <a:ext cx="3182540" cy="2235367"/>
      </dsp:txXfrm>
    </dsp:sp>
    <dsp:sp modelId="{2B29DC89-1451-43C8-95D2-1FC29E542934}">
      <dsp:nvSpPr>
        <dsp:cNvPr id="0" name=""/>
        <dsp:cNvSpPr/>
      </dsp:nvSpPr>
      <dsp:spPr>
        <a:xfrm>
          <a:off x="785" y="0"/>
          <a:ext cx="3182540" cy="1490244"/>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CA" sz="6600" kern="1200"/>
            <a:t>01</a:t>
          </a:r>
        </a:p>
      </dsp:txBody>
      <dsp:txXfrm>
        <a:off x="785" y="0"/>
        <a:ext cx="3182540" cy="1490244"/>
      </dsp:txXfrm>
    </dsp:sp>
    <dsp:sp modelId="{89A9B4CF-6439-46B1-B6A9-1D6CD5034774}">
      <dsp:nvSpPr>
        <dsp:cNvPr id="0" name=""/>
        <dsp:cNvSpPr/>
      </dsp:nvSpPr>
      <dsp:spPr>
        <a:xfrm>
          <a:off x="3437929"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Thirty original compositions. </a:t>
          </a:r>
        </a:p>
        <a:p>
          <a:pPr marL="0" lvl="0" indent="0" algn="l" defTabSz="711200">
            <a:lnSpc>
              <a:spcPct val="90000"/>
            </a:lnSpc>
            <a:spcBef>
              <a:spcPct val="0"/>
            </a:spcBef>
            <a:spcAft>
              <a:spcPct val="35000"/>
            </a:spcAft>
            <a:buNone/>
          </a:pPr>
          <a:r>
            <a:rPr lang="en-US" sz="1600" kern="1200" dirty="0">
              <a:latin typeface="Arial" panose="020B0604020202020204" pitchFamily="34" charset="0"/>
              <a:cs typeface="Arial" panose="020B0604020202020204" pitchFamily="34" charset="0"/>
            </a:rPr>
            <a:t> </a:t>
          </a:r>
          <a:r>
            <a:rPr lang="fr-FR" sz="1600" kern="1200" dirty="0">
              <a:solidFill>
                <a:srgbClr val="0070C0"/>
              </a:solidFill>
              <a:highlight>
                <a:srgbClr val="FFFF00"/>
              </a:highlight>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https://www.neoclassix.info</a:t>
          </a:r>
          <a:r>
            <a:rPr lang="en-US" sz="1600" kern="1200" dirty="0">
              <a:highlight>
                <a:srgbClr val="FFFF00"/>
              </a:highlight>
              <a:latin typeface="Arial" panose="020B0604020202020204" pitchFamily="34" charset="0"/>
              <a:cs typeface="Arial" panose="020B0604020202020204" pitchFamily="34" charset="0"/>
            </a:rPr>
            <a:t>.</a:t>
          </a:r>
          <a:endParaRPr lang="en-US" sz="1600" kern="1200" dirty="0">
            <a:highlight>
              <a:srgbClr val="FFFF00"/>
            </a:highlight>
          </a:endParaRPr>
        </a:p>
      </dsp:txBody>
      <dsp:txXfrm>
        <a:off x="3437929" y="1490244"/>
        <a:ext cx="3182540" cy="2235367"/>
      </dsp:txXfrm>
    </dsp:sp>
    <dsp:sp modelId="{379B8CE4-8135-4F2C-A5A0-E55EBE328E9A}">
      <dsp:nvSpPr>
        <dsp:cNvPr id="0" name=""/>
        <dsp:cNvSpPr/>
      </dsp:nvSpPr>
      <dsp:spPr>
        <a:xfrm>
          <a:off x="3437929" y="0"/>
          <a:ext cx="3182540" cy="1490244"/>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dsp:txBody>
      <dsp:txXfrm>
        <a:off x="3437929" y="0"/>
        <a:ext cx="3182540" cy="1490244"/>
      </dsp:txXfrm>
    </dsp:sp>
    <dsp:sp modelId="{0802B4A8-7224-4B0A-95B7-D17AEB2B2AFF}">
      <dsp:nvSpPr>
        <dsp:cNvPr id="0" name=""/>
        <dsp:cNvSpPr/>
      </dsp:nvSpPr>
      <dsp:spPr>
        <a:xfrm>
          <a:off x="6788317" y="0"/>
          <a:ext cx="3182540" cy="3725612"/>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314364" tIns="0" rIns="314364" bIns="330200" numCol="1" spcCol="1270" anchor="t" anchorCtr="0">
          <a:noAutofit/>
        </a:bodyPr>
        <a:lstStyle/>
        <a:p>
          <a:pPr marL="0" lvl="0" indent="0" algn="l" defTabSz="711200">
            <a:lnSpc>
              <a:spcPct val="90000"/>
            </a:lnSpc>
            <a:spcBef>
              <a:spcPct val="0"/>
            </a:spcBef>
            <a:spcAft>
              <a:spcPct val="35000"/>
            </a:spcAft>
            <a:buNone/>
          </a:pPr>
          <a:r>
            <a:rPr lang="en-US" sz="1600" b="0" i="0" kern="1200" dirty="0">
              <a:latin typeface="Arial" panose="020B0604020202020204" pitchFamily="34" charset="0"/>
              <a:cs typeface="Arial" panose="020B0604020202020204" pitchFamily="34" charset="0"/>
            </a:rPr>
            <a:t>Example:</a:t>
          </a:r>
          <a:br>
            <a:rPr lang="en-US" sz="1600" b="0" i="0" kern="1200" dirty="0">
              <a:latin typeface="Arial" panose="020B0604020202020204" pitchFamily="34" charset="0"/>
              <a:cs typeface="Arial" panose="020B0604020202020204" pitchFamily="34" charset="0"/>
            </a:rPr>
          </a:br>
          <a:r>
            <a:rPr lang="en-CA" sz="1600" b="1" kern="1200" dirty="0">
              <a:solidFill>
                <a:srgbClr val="FFFF00"/>
              </a:solidFill>
            </a:rPr>
            <a:t>Eric Keller’s Version of “Blind Mary”</a:t>
          </a:r>
          <a:endParaRPr lang="en-US" sz="1600" b="0" kern="1200" dirty="0">
            <a:solidFill>
              <a:srgbClr val="FFFF00"/>
            </a:solidFill>
            <a:latin typeface="Arial" panose="020B0604020202020204" pitchFamily="34" charset="0"/>
            <a:cs typeface="Arial" panose="020B0604020202020204" pitchFamily="34" charset="0"/>
          </a:endParaRPr>
        </a:p>
      </dsp:txBody>
      <dsp:txXfrm>
        <a:off x="6788317" y="1490244"/>
        <a:ext cx="3182540" cy="2235367"/>
      </dsp:txXfrm>
    </dsp:sp>
    <dsp:sp modelId="{68AC9669-DC11-473A-AA2E-579A44E78C37}">
      <dsp:nvSpPr>
        <dsp:cNvPr id="0" name=""/>
        <dsp:cNvSpPr/>
      </dsp:nvSpPr>
      <dsp:spPr>
        <a:xfrm>
          <a:off x="6875073" y="0"/>
          <a:ext cx="3182540" cy="1490244"/>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14364" tIns="165100" rIns="31436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dsp:txBody>
      <dsp:txXfrm>
        <a:off x="6875073" y="0"/>
        <a:ext cx="3182540" cy="1490244"/>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1">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97D4F0E7-A380-4E8A-A5E6-02A2C57BE889}">
          <dgm:prSet phldrT="1"/>
          <dgm:t>
            <a:bodyPr/>
            <a:lstStyle/>
            <a:p>
              <a:r>
                <a:t>01</a:t>
              </a:r>
            </a:p>
          </dgm:t>
        </dgm:pt>
        <dgm:pt modelId="201" type="sibTrans" cxnId="{5712BDC4-329B-45B2-9194-A148ABB6560A}">
          <dgm:prSet phldrT="2"/>
          <dgm:t>
            <a:bodyPr/>
            <a:lstStyle/>
            <a:p>
              <a:r>
                <a:t>02</a:t>
              </a:r>
            </a:p>
          </dgm:t>
        </dgm:pt>
        <dgm:pt modelId="301" type="sibTrans" cxnId="{8984278A-33F0-4B08-ABC0-F48449CE37F3}">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1">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97D4F0E7-A380-4E8A-A5E6-02A2C57BE889}">
          <dgm:prSet phldrT="1"/>
          <dgm:t>
            <a:bodyPr/>
            <a:lstStyle/>
            <a:p>
              <a:r>
                <a:t>01</a:t>
              </a:r>
            </a:p>
          </dgm:t>
        </dgm:pt>
        <dgm:pt modelId="201" type="sibTrans" cxnId="{5712BDC4-329B-45B2-9194-A148ABB6560A}">
          <dgm:prSet phldrT="2"/>
          <dgm:t>
            <a:bodyPr/>
            <a:lstStyle/>
            <a:p>
              <a:r>
                <a:t>02</a:t>
              </a:r>
            </a:p>
          </dgm:t>
        </dgm:pt>
        <dgm:pt modelId="301" type="sibTrans" cxnId="{8984278A-33F0-4B08-ABC0-F48449CE37F3}">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4E76EF-885C-4A01-921B-F98DCAACC611}" type="datetimeFigureOut">
              <a:rPr lang="en-CA" smtClean="0"/>
              <a:t>2025-08-17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2D5FB-FD81-49B3-BE9F-EB0EE47B664B}" type="slidenum">
              <a:rPr lang="en-CA" smtClean="0"/>
              <a:t>‹#›</a:t>
            </a:fld>
            <a:endParaRPr lang="en-CA"/>
          </a:p>
        </p:txBody>
      </p:sp>
    </p:spTree>
    <p:extLst>
      <p:ext uri="{BB962C8B-B14F-4D97-AF65-F5344CB8AC3E}">
        <p14:creationId xmlns:p14="http://schemas.microsoft.com/office/powerpoint/2010/main" val="3956749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F32D5FB-FD81-49B3-BE9F-EB0EE47B664B}" type="slidenum">
              <a:rPr lang="en-CA" smtClean="0"/>
              <a:t>3</a:t>
            </a:fld>
            <a:endParaRPr lang="en-CA"/>
          </a:p>
        </p:txBody>
      </p:sp>
    </p:spTree>
    <p:extLst>
      <p:ext uri="{BB962C8B-B14F-4D97-AF65-F5344CB8AC3E}">
        <p14:creationId xmlns:p14="http://schemas.microsoft.com/office/powerpoint/2010/main" val="4240454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F32D5FB-FD81-49B3-BE9F-EB0EE47B664B}" type="slidenum">
              <a:rPr lang="en-CA" smtClean="0"/>
              <a:t>8</a:t>
            </a:fld>
            <a:endParaRPr lang="en-CA"/>
          </a:p>
        </p:txBody>
      </p:sp>
    </p:spTree>
    <p:extLst>
      <p:ext uri="{BB962C8B-B14F-4D97-AF65-F5344CB8AC3E}">
        <p14:creationId xmlns:p14="http://schemas.microsoft.com/office/powerpoint/2010/main" val="221601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F32D5FB-FD81-49B3-BE9F-EB0EE47B664B}" type="slidenum">
              <a:rPr lang="en-CA" smtClean="0"/>
              <a:t>10</a:t>
            </a:fld>
            <a:endParaRPr lang="en-CA"/>
          </a:p>
        </p:txBody>
      </p:sp>
    </p:spTree>
    <p:extLst>
      <p:ext uri="{BB962C8B-B14F-4D97-AF65-F5344CB8AC3E}">
        <p14:creationId xmlns:p14="http://schemas.microsoft.com/office/powerpoint/2010/main" val="84874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F32D5FB-FD81-49B3-BE9F-EB0EE47B664B}" type="slidenum">
              <a:rPr lang="en-CA" smtClean="0"/>
              <a:t>17</a:t>
            </a:fld>
            <a:endParaRPr lang="en-CA"/>
          </a:p>
        </p:txBody>
      </p:sp>
    </p:spTree>
    <p:extLst>
      <p:ext uri="{BB962C8B-B14F-4D97-AF65-F5344CB8AC3E}">
        <p14:creationId xmlns:p14="http://schemas.microsoft.com/office/powerpoint/2010/main" val="35933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97FB-8B5B-7FC3-3ED0-D8E283CA67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5F199B0-8E38-A51F-6A09-397D1C3178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132F922-B4B7-E6A4-9A3C-0405007B5C67}"/>
              </a:ext>
            </a:extLst>
          </p:cNvPr>
          <p:cNvSpPr>
            <a:spLocks noGrp="1"/>
          </p:cNvSpPr>
          <p:nvPr>
            <p:ph type="dt" sz="half" idx="10"/>
          </p:nvPr>
        </p:nvSpPr>
        <p:spPr/>
        <p:txBody>
          <a:bodyPr/>
          <a:lstStyle/>
          <a:p>
            <a:fld id="{EA0C0817-A112-4847-8014-A94B7D2A4EA3}" type="datetime1">
              <a:rPr lang="en-US" smtClean="0"/>
              <a:t>8/17/2025</a:t>
            </a:fld>
            <a:endParaRPr lang="en-US" dirty="0"/>
          </a:p>
        </p:txBody>
      </p:sp>
      <p:sp>
        <p:nvSpPr>
          <p:cNvPr id="5" name="Footer Placeholder 4">
            <a:extLst>
              <a:ext uri="{FF2B5EF4-FFF2-40B4-BE49-F238E27FC236}">
                <a16:creationId xmlns:a16="http://schemas.microsoft.com/office/drawing/2014/main" id="{8FA6FD9D-B63A-E41A-94F5-2F5E78D335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C72480-7230-F6B0-308E-A2334F82A926}"/>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6575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C48E-8426-88EE-0792-A6C05EE277F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34473A9-F2BC-3A34-9415-8117FF6BE2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C5191AB-A141-326B-39BA-F199737409B3}"/>
              </a:ext>
            </a:extLst>
          </p:cNvPr>
          <p:cNvSpPr>
            <a:spLocks noGrp="1"/>
          </p:cNvSpPr>
          <p:nvPr>
            <p:ph type="dt" sz="half" idx="10"/>
          </p:nvPr>
        </p:nvSpPr>
        <p:spPr/>
        <p:txBody>
          <a:bodyPr/>
          <a:lstStyle/>
          <a:p>
            <a:fld id="{F6FA2B21-3FCD-4721-B95C-427943F61125}" type="datetime1">
              <a:rPr lang="en-US" smtClean="0"/>
              <a:t>8/17/2025</a:t>
            </a:fld>
            <a:endParaRPr lang="en-US" dirty="0"/>
          </a:p>
        </p:txBody>
      </p:sp>
      <p:sp>
        <p:nvSpPr>
          <p:cNvPr id="5" name="Footer Placeholder 4">
            <a:extLst>
              <a:ext uri="{FF2B5EF4-FFF2-40B4-BE49-F238E27FC236}">
                <a16:creationId xmlns:a16="http://schemas.microsoft.com/office/drawing/2014/main" id="{1099DCB1-FB1E-1131-1A35-44572F73B8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AA461A-A139-43D0-0ADD-4A6CC294D6D6}"/>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707058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5BC224-348C-8863-E59E-14D558E85E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FD2259C-D7DA-BA0A-EFA8-C8585331B4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208CCD1-0E95-B0D5-6462-479D22B6C408}"/>
              </a:ext>
            </a:extLst>
          </p:cNvPr>
          <p:cNvSpPr>
            <a:spLocks noGrp="1"/>
          </p:cNvSpPr>
          <p:nvPr>
            <p:ph type="dt" sz="half" idx="10"/>
          </p:nvPr>
        </p:nvSpPr>
        <p:spPr/>
        <p:txBody>
          <a:bodyPr/>
          <a:lstStyle/>
          <a:p>
            <a:fld id="{F6FA2B21-3FCD-4721-B95C-427943F61125}" type="datetime1">
              <a:rPr lang="en-US" smtClean="0"/>
              <a:t>8/17/2025</a:t>
            </a:fld>
            <a:endParaRPr lang="en-US" dirty="0"/>
          </a:p>
        </p:txBody>
      </p:sp>
      <p:sp>
        <p:nvSpPr>
          <p:cNvPr id="5" name="Footer Placeholder 4">
            <a:extLst>
              <a:ext uri="{FF2B5EF4-FFF2-40B4-BE49-F238E27FC236}">
                <a16:creationId xmlns:a16="http://schemas.microsoft.com/office/drawing/2014/main" id="{E9583062-05A6-2B12-DED2-FE4CAE268B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C153CD-9F87-ADC0-7C42-1784485557E8}"/>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6795021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65DC-9A82-2682-99F3-7BB4BDFD37D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611820F-2603-4CF4-074C-B1B95A823F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B510BF-8C7A-7AF9-4152-24BF4F8E7160}"/>
              </a:ext>
            </a:extLst>
          </p:cNvPr>
          <p:cNvSpPr>
            <a:spLocks noGrp="1"/>
          </p:cNvSpPr>
          <p:nvPr>
            <p:ph type="dt" sz="half" idx="10"/>
          </p:nvPr>
        </p:nvSpPr>
        <p:spPr/>
        <p:txBody>
          <a:bodyPr/>
          <a:lstStyle/>
          <a:p>
            <a:fld id="{7332B432-ACDA-4023-A761-2BAB76577B62}" type="datetime1">
              <a:rPr lang="en-US" smtClean="0"/>
              <a:t>8/17/2025</a:t>
            </a:fld>
            <a:endParaRPr lang="en-US" dirty="0"/>
          </a:p>
        </p:txBody>
      </p:sp>
      <p:sp>
        <p:nvSpPr>
          <p:cNvPr id="5" name="Footer Placeholder 4">
            <a:extLst>
              <a:ext uri="{FF2B5EF4-FFF2-40B4-BE49-F238E27FC236}">
                <a16:creationId xmlns:a16="http://schemas.microsoft.com/office/drawing/2014/main" id="{ED8C3B7A-C024-F65E-30F6-F027BA8CC7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80B0C8-AEC7-02C3-DC18-6456BF1299CF}"/>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3156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5345F-669F-1542-9BEA-55764F64F5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6C4F34A7-13EB-16BC-D0A8-496A2C2949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905C6C-5D0B-1635-F493-5047D0A2D0AD}"/>
              </a:ext>
            </a:extLst>
          </p:cNvPr>
          <p:cNvSpPr>
            <a:spLocks noGrp="1"/>
          </p:cNvSpPr>
          <p:nvPr>
            <p:ph type="dt" sz="half" idx="10"/>
          </p:nvPr>
        </p:nvSpPr>
        <p:spPr/>
        <p:txBody>
          <a:bodyPr/>
          <a:lstStyle/>
          <a:p>
            <a:fld id="{D9C646AA-F36E-4540-911D-FFFC0A0EF24A}" type="datetime1">
              <a:rPr lang="en-US" smtClean="0"/>
              <a:t>8/17/2025</a:t>
            </a:fld>
            <a:endParaRPr lang="en-US" dirty="0"/>
          </a:p>
        </p:txBody>
      </p:sp>
      <p:sp>
        <p:nvSpPr>
          <p:cNvPr id="5" name="Footer Placeholder 4">
            <a:extLst>
              <a:ext uri="{FF2B5EF4-FFF2-40B4-BE49-F238E27FC236}">
                <a16:creationId xmlns:a16="http://schemas.microsoft.com/office/drawing/2014/main" id="{F73D6C75-738C-7C5A-84DD-3127D8DBF5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BF21E6-AA06-92BA-D30D-E27BF1FBA447}"/>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16441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75CAF-536E-5FE0-C2E5-1406D011CA6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2E79D53-9912-F209-A024-D1E5DE0CB6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FFC5EEF-BE31-E605-2561-C908708EA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A695CF8-48E5-9FD3-A88B-B0464C3CD5A6}"/>
              </a:ext>
            </a:extLst>
          </p:cNvPr>
          <p:cNvSpPr>
            <a:spLocks noGrp="1"/>
          </p:cNvSpPr>
          <p:nvPr>
            <p:ph type="dt" sz="half" idx="10"/>
          </p:nvPr>
        </p:nvSpPr>
        <p:spPr/>
        <p:txBody>
          <a:bodyPr/>
          <a:lstStyle/>
          <a:p>
            <a:fld id="{69186D26-FA5F-4637-B602-B7C2DC34CFD4}" type="datetime1">
              <a:rPr lang="en-US" smtClean="0"/>
              <a:t>8/17/2025</a:t>
            </a:fld>
            <a:endParaRPr lang="en-US" dirty="0"/>
          </a:p>
        </p:txBody>
      </p:sp>
      <p:sp>
        <p:nvSpPr>
          <p:cNvPr id="6" name="Footer Placeholder 5">
            <a:extLst>
              <a:ext uri="{FF2B5EF4-FFF2-40B4-BE49-F238E27FC236}">
                <a16:creationId xmlns:a16="http://schemas.microsoft.com/office/drawing/2014/main" id="{9DFF738F-7A73-D787-0DA9-F05FB76801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DB97E1-F594-C092-EEB4-93DC35A77C21}"/>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06512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7735B-B888-7D77-D361-70BCC852EDC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9CD4F24-42DD-1610-6072-0CEDD52276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141BE0-5C33-DAD4-D0A1-943A736A4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5E5124E2-1C0D-549D-CA40-10EEBCBEE5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C4393-9FC0-9063-9DA9-9758C2993C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FAEFADF-F86F-3388-1E40-6F5CDDC0C879}"/>
              </a:ext>
            </a:extLst>
          </p:cNvPr>
          <p:cNvSpPr>
            <a:spLocks noGrp="1"/>
          </p:cNvSpPr>
          <p:nvPr>
            <p:ph type="dt" sz="half" idx="10"/>
          </p:nvPr>
        </p:nvSpPr>
        <p:spPr/>
        <p:txBody>
          <a:bodyPr/>
          <a:lstStyle/>
          <a:p>
            <a:fld id="{8A7F15D8-96D1-4781-BC50-CA8A088B2FE4}" type="datetime1">
              <a:rPr lang="en-US" smtClean="0"/>
              <a:t>8/17/2025</a:t>
            </a:fld>
            <a:endParaRPr lang="en-US" dirty="0"/>
          </a:p>
        </p:txBody>
      </p:sp>
      <p:sp>
        <p:nvSpPr>
          <p:cNvPr id="8" name="Footer Placeholder 7">
            <a:extLst>
              <a:ext uri="{FF2B5EF4-FFF2-40B4-BE49-F238E27FC236}">
                <a16:creationId xmlns:a16="http://schemas.microsoft.com/office/drawing/2014/main" id="{C56BB5CD-EFD8-CA63-56C1-F05C92F82FB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50CFB0E-1101-5CBE-427C-14B88F706F31}"/>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34530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F49D-04CC-A806-5C1F-A4226D53D31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8AD569B-3113-906A-5095-729F02BFB02A}"/>
              </a:ext>
            </a:extLst>
          </p:cNvPr>
          <p:cNvSpPr>
            <a:spLocks noGrp="1"/>
          </p:cNvSpPr>
          <p:nvPr>
            <p:ph type="dt" sz="half" idx="10"/>
          </p:nvPr>
        </p:nvSpPr>
        <p:spPr/>
        <p:txBody>
          <a:bodyPr/>
          <a:lstStyle/>
          <a:p>
            <a:fld id="{F9A96C99-B8F8-4528-BD05-0E16E943DC09}" type="datetime1">
              <a:rPr lang="en-US" smtClean="0"/>
              <a:t>8/17/2025</a:t>
            </a:fld>
            <a:endParaRPr lang="en-US" dirty="0"/>
          </a:p>
        </p:txBody>
      </p:sp>
      <p:sp>
        <p:nvSpPr>
          <p:cNvPr id="4" name="Footer Placeholder 3">
            <a:extLst>
              <a:ext uri="{FF2B5EF4-FFF2-40B4-BE49-F238E27FC236}">
                <a16:creationId xmlns:a16="http://schemas.microsoft.com/office/drawing/2014/main" id="{3D8C5BCF-483E-2C03-1262-15510DA6DB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93801E-FC5B-A42A-ADA4-4D8624370319}"/>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08209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2E996-EF73-1E4E-81E6-4281B5B515B8}"/>
              </a:ext>
            </a:extLst>
          </p:cNvPr>
          <p:cNvSpPr>
            <a:spLocks noGrp="1"/>
          </p:cNvSpPr>
          <p:nvPr>
            <p:ph type="dt" sz="half" idx="10"/>
          </p:nvPr>
        </p:nvSpPr>
        <p:spPr/>
        <p:txBody>
          <a:bodyPr/>
          <a:lstStyle/>
          <a:p>
            <a:fld id="{03636942-C211-4B28-8DBD-C953E00AF71B}" type="datetime1">
              <a:rPr lang="en-US" smtClean="0"/>
              <a:t>8/17/2025</a:t>
            </a:fld>
            <a:endParaRPr lang="en-US" dirty="0"/>
          </a:p>
        </p:txBody>
      </p:sp>
      <p:sp>
        <p:nvSpPr>
          <p:cNvPr id="3" name="Footer Placeholder 2">
            <a:extLst>
              <a:ext uri="{FF2B5EF4-FFF2-40B4-BE49-F238E27FC236}">
                <a16:creationId xmlns:a16="http://schemas.microsoft.com/office/drawing/2014/main" id="{54C3B4C2-4C66-4597-1FAD-716219C92D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4D2CF61-CE89-D831-EF0F-4AFC11BFA675}"/>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20616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175E2-B4C2-6330-0189-7AD592FF0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0839ED2-1055-788B-78F5-79533E26B4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9C99A5A-8463-D881-65DC-F1A3775DA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C86E4A-0F01-1E90-9260-555F9C6AC45B}"/>
              </a:ext>
            </a:extLst>
          </p:cNvPr>
          <p:cNvSpPr>
            <a:spLocks noGrp="1"/>
          </p:cNvSpPr>
          <p:nvPr>
            <p:ph type="dt" sz="half" idx="10"/>
          </p:nvPr>
        </p:nvSpPr>
        <p:spPr/>
        <p:txBody>
          <a:bodyPr/>
          <a:lstStyle/>
          <a:p>
            <a:fld id="{7E8D12A6-918A-48BD-8CB9-CA713993B0EA}" type="datetime1">
              <a:rPr lang="en-US" smtClean="0"/>
              <a:t>8/17/2025</a:t>
            </a:fld>
            <a:endParaRPr lang="en-US" dirty="0"/>
          </a:p>
        </p:txBody>
      </p:sp>
      <p:sp>
        <p:nvSpPr>
          <p:cNvPr id="6" name="Footer Placeholder 5">
            <a:extLst>
              <a:ext uri="{FF2B5EF4-FFF2-40B4-BE49-F238E27FC236}">
                <a16:creationId xmlns:a16="http://schemas.microsoft.com/office/drawing/2014/main" id="{73403E2D-678B-013A-8FE8-3D957BECBAE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51C39D-4680-9C3C-FD6A-1DEB7F2D2E00}"/>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8206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58A6-EA1D-F85F-708F-33B6021876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A5A23B0-1368-8079-3F5E-48C5E7C33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F7F9CA0-2B2C-79DF-6F57-518A0B979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CACE8-0E1C-E2A5-0D8C-F4D4103D1469}"/>
              </a:ext>
            </a:extLst>
          </p:cNvPr>
          <p:cNvSpPr>
            <a:spLocks noGrp="1"/>
          </p:cNvSpPr>
          <p:nvPr>
            <p:ph type="dt" sz="half" idx="10"/>
          </p:nvPr>
        </p:nvSpPr>
        <p:spPr/>
        <p:txBody>
          <a:bodyPr/>
          <a:lstStyle/>
          <a:p>
            <a:fld id="{E778CE86-875F-4587-BCF6-FA054AFC0D53}" type="datetime1">
              <a:rPr lang="en-US" smtClean="0"/>
              <a:pPr/>
              <a:t>8/17/2025</a:t>
            </a:fld>
            <a:endParaRPr lang="en-US" dirty="0"/>
          </a:p>
        </p:txBody>
      </p:sp>
      <p:sp>
        <p:nvSpPr>
          <p:cNvPr id="6" name="Footer Placeholder 5">
            <a:extLst>
              <a:ext uri="{FF2B5EF4-FFF2-40B4-BE49-F238E27FC236}">
                <a16:creationId xmlns:a16="http://schemas.microsoft.com/office/drawing/2014/main" id="{3240BDB8-4899-0137-A7F2-BD98670421E9}"/>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DE288613-B55F-AC65-3DA0-A9E587377B18}"/>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8296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64C46-EE5A-8402-ACF7-A74A6F6DA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161614D-C338-4E23-B88D-32FD797E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7171E48-0116-5761-81BA-86B160130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8/17/2025</a:t>
            </a:fld>
            <a:endParaRPr lang="en-US" dirty="0"/>
          </a:p>
        </p:txBody>
      </p:sp>
      <p:sp>
        <p:nvSpPr>
          <p:cNvPr id="5" name="Footer Placeholder 4">
            <a:extLst>
              <a:ext uri="{FF2B5EF4-FFF2-40B4-BE49-F238E27FC236}">
                <a16:creationId xmlns:a16="http://schemas.microsoft.com/office/drawing/2014/main" id="{D9B073E2-79C1-FD4B-0A26-1873111F9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B2B197-EAC3-C9F7-D7CB-9B6F1528CF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0938762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2.xml"/><Relationship Id="rId2" Type="http://schemas.openxmlformats.org/officeDocument/2006/relationships/audio" Target="../media/media1.mp3"/><Relationship Id="rId16" Type="http://schemas.openxmlformats.org/officeDocument/2006/relationships/audio" Target="../media/media8.m4a"/><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4a"/><Relationship Id="rId10" Type="http://schemas.openxmlformats.org/officeDocument/2006/relationships/audio" Target="../media/media5.mp3"/><Relationship Id="rId19" Type="http://schemas.openxmlformats.org/officeDocument/2006/relationships/image" Target="../media/image2.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1.xml.rels><?xml version="1.0" encoding="UTF-8" standalone="yes"?>
<Relationships xmlns="http://schemas.openxmlformats.org/package/2006/relationships"><Relationship Id="rId8" Type="http://schemas.openxmlformats.org/officeDocument/2006/relationships/audio" Target="../media/media12.mp3"/><Relationship Id="rId3" Type="http://schemas.microsoft.com/office/2007/relationships/media" Target="../media/media10.mp3"/><Relationship Id="rId7" Type="http://schemas.microsoft.com/office/2007/relationships/media" Target="../media/media12.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audio" Target="../media/media11.mp3"/><Relationship Id="rId5" Type="http://schemas.microsoft.com/office/2007/relationships/media" Target="../media/media11.mp3"/><Relationship Id="rId10" Type="http://schemas.openxmlformats.org/officeDocument/2006/relationships/image" Target="../media/image2.png"/><Relationship Id="rId4" Type="http://schemas.openxmlformats.org/officeDocument/2006/relationships/audio" Target="../media/media10.mp3"/><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audio" Target="../media/media15.mp3"/><Relationship Id="rId3" Type="http://schemas.microsoft.com/office/2007/relationships/media" Target="../media/media13.mp3"/><Relationship Id="rId7" Type="http://schemas.microsoft.com/office/2007/relationships/media" Target="../media/media15.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14.mp3"/><Relationship Id="rId5" Type="http://schemas.microsoft.com/office/2007/relationships/media" Target="../media/media14.mp3"/><Relationship Id="rId10" Type="http://schemas.openxmlformats.org/officeDocument/2006/relationships/image" Target="../media/image2.png"/><Relationship Id="rId4" Type="http://schemas.openxmlformats.org/officeDocument/2006/relationships/audio" Target="../media/media13.mp3"/><Relationship Id="rId9"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erickeller.ch/Kellerdoc.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s://www.neoclassix.info/"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jp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neoclassix.info/index.php/en/about-the-composer" TargetMode="External"/><Relationship Id="rId5" Type="http://schemas.openxmlformats.org/officeDocument/2006/relationships/hyperlink" Target="Bach&#8217;s%20%20%20Uncanny%20%20%20Intuition.pptx" TargetMode="Externa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media" Target="../media/media2.mp3"/><Relationship Id="rId7" Type="http://schemas.openxmlformats.org/officeDocument/2006/relationships/image" Target="../media/image4.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2.mp3"/><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BA1780-A246-4C7F-9267-727EF2F4E785}"/>
              </a:ext>
              <a:ext uri="{C183D7F6-B498-43B3-948B-1728B52AA6E4}">
                <adec:decorative xmlns:adec="http://schemas.microsoft.com/office/drawing/2017/decorative" val="1"/>
              </a:ext>
            </a:extLst>
          </p:cNvPr>
          <p:cNvPicPr>
            <a:picLocks noChangeAspect="1"/>
          </p:cNvPicPr>
          <p:nvPr/>
        </p:nvPicPr>
        <p:blipFill rotWithShape="1">
          <a:blip r:embed="rId2"/>
          <a:srcRect t="3846"/>
          <a:stretch/>
        </p:blipFill>
        <p:spPr>
          <a:xfrm>
            <a:off x="0" y="10"/>
            <a:ext cx="12191979" cy="6857990"/>
          </a:xfrm>
          <a:prstGeom prst="rect">
            <a:avLst/>
          </a:prstGeom>
        </p:spPr>
      </p:pic>
      <p:sp>
        <p:nvSpPr>
          <p:cNvPr id="2" name="Title 1">
            <a:extLst>
              <a:ext uri="{FF2B5EF4-FFF2-40B4-BE49-F238E27FC236}">
                <a16:creationId xmlns:a16="http://schemas.microsoft.com/office/drawing/2014/main" id="{C0D7398C-75E5-4CB0-BA4F-D7D5CF2495D4}"/>
              </a:ext>
            </a:extLst>
          </p:cNvPr>
          <p:cNvSpPr>
            <a:spLocks noGrp="1"/>
          </p:cNvSpPr>
          <p:nvPr>
            <p:ph type="ctrTitle"/>
          </p:nvPr>
        </p:nvSpPr>
        <p:spPr>
          <a:xfrm>
            <a:off x="510639" y="847787"/>
            <a:ext cx="4905161" cy="1426337"/>
          </a:xfrm>
        </p:spPr>
        <p:txBody>
          <a:bodyPr>
            <a:normAutofit/>
          </a:bodyPr>
          <a:lstStyle/>
          <a:p>
            <a:r>
              <a:rPr lang="en-US" sz="4400" b="1" dirty="0">
                <a:solidFill>
                  <a:srgbClr val="C00000"/>
                </a:solidFill>
              </a:rPr>
              <a:t>Bach’s Uncanny Intuition</a:t>
            </a:r>
            <a:endParaRPr lang="en-US" sz="4400" dirty="0">
              <a:solidFill>
                <a:srgbClr val="C00000"/>
              </a:solidFill>
            </a:endParaRPr>
          </a:p>
        </p:txBody>
      </p:sp>
      <p:sp>
        <p:nvSpPr>
          <p:cNvPr id="3" name="Subtitle 2">
            <a:extLst>
              <a:ext uri="{FF2B5EF4-FFF2-40B4-BE49-F238E27FC236}">
                <a16:creationId xmlns:a16="http://schemas.microsoft.com/office/drawing/2014/main" id="{5C5BFB45-FC34-495C-9C68-F9641246C2EE}"/>
              </a:ext>
            </a:extLst>
          </p:cNvPr>
          <p:cNvSpPr>
            <a:spLocks noGrp="1"/>
          </p:cNvSpPr>
          <p:nvPr>
            <p:ph type="subTitle" idx="1"/>
          </p:nvPr>
        </p:nvSpPr>
        <p:spPr>
          <a:xfrm>
            <a:off x="5840680" y="1377539"/>
            <a:ext cx="4337517" cy="786745"/>
          </a:xfrm>
        </p:spPr>
        <p:txBody>
          <a:bodyPr>
            <a:normAutofit fontScale="92500" lnSpcReduction="10000"/>
          </a:bodyPr>
          <a:lstStyle/>
          <a:p>
            <a:r>
              <a:rPr lang="en-US" i="1" dirty="0"/>
              <a:t>Eric Keller, Prof. hon. emeritus, </a:t>
            </a:r>
          </a:p>
          <a:p>
            <a:r>
              <a:rPr lang="en-US" i="1" dirty="0"/>
              <a:t>Université de Lausanne </a:t>
            </a:r>
            <a:endParaRPr lang="en-US" dirty="0"/>
          </a:p>
        </p:txBody>
      </p:sp>
    </p:spTree>
    <p:extLst>
      <p:ext uri="{BB962C8B-B14F-4D97-AF65-F5344CB8AC3E}">
        <p14:creationId xmlns:p14="http://schemas.microsoft.com/office/powerpoint/2010/main" val="229949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BEFA-E9EA-6A85-007A-BB14B0DF7A34}"/>
              </a:ext>
            </a:extLst>
          </p:cNvPr>
          <p:cNvSpPr>
            <a:spLocks noGrp="1"/>
          </p:cNvSpPr>
          <p:nvPr>
            <p:ph type="title"/>
          </p:nvPr>
        </p:nvSpPr>
        <p:spPr/>
        <p:txBody>
          <a:bodyPr/>
          <a:lstStyle/>
          <a:p>
            <a:r>
              <a:rPr lang="en-CA" b="1" dirty="0">
                <a:solidFill>
                  <a:srgbClr val="C00000"/>
                </a:solidFill>
              </a:rPr>
              <a:t>“Sadness” gave the strongest </a:t>
            </a:r>
            <a:r>
              <a:rPr lang="en-CA" b="1" dirty="0" err="1">
                <a:solidFill>
                  <a:srgbClr val="C00000"/>
                </a:solidFill>
              </a:rPr>
              <a:t>Vokaturi</a:t>
            </a:r>
            <a:r>
              <a:rPr lang="en-CA" b="1" dirty="0">
                <a:solidFill>
                  <a:srgbClr val="C00000"/>
                </a:solidFill>
              </a:rPr>
              <a:t> results</a:t>
            </a:r>
          </a:p>
        </p:txBody>
      </p:sp>
      <p:sp>
        <p:nvSpPr>
          <p:cNvPr id="3" name="Content Placeholder 2">
            <a:extLst>
              <a:ext uri="{FF2B5EF4-FFF2-40B4-BE49-F238E27FC236}">
                <a16:creationId xmlns:a16="http://schemas.microsoft.com/office/drawing/2014/main" id="{AD78A0DD-F5B3-076C-6965-89B9123D968D}"/>
              </a:ext>
            </a:extLst>
          </p:cNvPr>
          <p:cNvSpPr>
            <a:spLocks noGrp="1"/>
          </p:cNvSpPr>
          <p:nvPr>
            <p:ph idx="1"/>
          </p:nvPr>
        </p:nvSpPr>
        <p:spPr>
          <a:xfrm>
            <a:off x="838199" y="1825625"/>
            <a:ext cx="10901505" cy="4351338"/>
          </a:xfrm>
        </p:spPr>
        <p:txBody>
          <a:bodyPr>
            <a:normAutofit fontScale="92500" lnSpcReduction="20000"/>
          </a:bodyPr>
          <a:lstStyle/>
          <a:p>
            <a:r>
              <a:rPr lang="en-CA" b="1" dirty="0"/>
              <a:t>All conditions </a:t>
            </a:r>
            <a:r>
              <a:rPr lang="en-US" b="1" i="1" dirty="0"/>
              <a:t>(Two-part Inventions, Three-part Inventions, Well-tempered Clavier, first and second) </a:t>
            </a:r>
            <a:r>
              <a:rPr lang="en-US" b="1" dirty="0"/>
              <a:t>provided similar results.</a:t>
            </a:r>
          </a:p>
          <a:p>
            <a:r>
              <a:rPr lang="en-US" b="1" dirty="0"/>
              <a:t>In </a:t>
            </a:r>
            <a:r>
              <a:rPr lang="en-US" b="1" dirty="0">
                <a:solidFill>
                  <a:srgbClr val="C00000"/>
                </a:solidFill>
              </a:rPr>
              <a:t>red</a:t>
            </a:r>
            <a:r>
              <a:rPr lang="en-US" b="1" dirty="0"/>
              <a:t> are the strongest </a:t>
            </a:r>
            <a:r>
              <a:rPr lang="en-US" b="1" dirty="0" err="1"/>
              <a:t>Vokaturi</a:t>
            </a:r>
            <a:r>
              <a:rPr lang="en-US" b="1" dirty="0"/>
              <a:t> results.</a:t>
            </a:r>
          </a:p>
          <a:p>
            <a:r>
              <a:rPr lang="en-US" dirty="0"/>
              <a:t>Two Part Inventions</a:t>
            </a:r>
          </a:p>
          <a:p>
            <a:pPr marL="0" indent="0">
              <a:buNone/>
            </a:pPr>
            <a:r>
              <a:rPr lang="en-US" dirty="0"/>
              <a:t>	initial		</a:t>
            </a:r>
            <a:r>
              <a:rPr lang="en-US" dirty="0">
                <a:solidFill>
                  <a:srgbClr val="C00000"/>
                </a:solidFill>
              </a:rPr>
              <a:t>no. 15/15</a:t>
            </a:r>
          </a:p>
          <a:p>
            <a:r>
              <a:rPr lang="en-US" dirty="0"/>
              <a:t>Three Part Inventions</a:t>
            </a:r>
          </a:p>
          <a:p>
            <a:pPr marL="0" indent="0">
              <a:buNone/>
            </a:pPr>
            <a:r>
              <a:rPr lang="en-US" dirty="0"/>
              <a:t>	initial		</a:t>
            </a:r>
            <a:r>
              <a:rPr lang="en-US" dirty="0">
                <a:solidFill>
                  <a:srgbClr val="C00000"/>
                </a:solidFill>
              </a:rPr>
              <a:t>no. 2/15</a:t>
            </a:r>
          </a:p>
          <a:p>
            <a:r>
              <a:rPr lang="en-US" dirty="0"/>
              <a:t>The Well Tempered Clavier, first melody</a:t>
            </a:r>
          </a:p>
          <a:p>
            <a:pPr marL="0" indent="0">
              <a:buNone/>
            </a:pPr>
            <a:r>
              <a:rPr lang="en-US" dirty="0"/>
              <a:t>	initial		</a:t>
            </a:r>
            <a:r>
              <a:rPr lang="en-US" dirty="0">
                <a:solidFill>
                  <a:srgbClr val="C00000"/>
                </a:solidFill>
              </a:rPr>
              <a:t>no. 11/24</a:t>
            </a:r>
          </a:p>
          <a:p>
            <a:r>
              <a:rPr lang="en-US" dirty="0"/>
              <a:t>The Well Tempered Clavier, second melody</a:t>
            </a:r>
          </a:p>
          <a:p>
            <a:pPr marL="0" indent="0">
              <a:buNone/>
            </a:pPr>
            <a:r>
              <a:rPr lang="en-US" dirty="0"/>
              <a:t>	initial		</a:t>
            </a:r>
            <a:r>
              <a:rPr lang="en-US" dirty="0">
                <a:solidFill>
                  <a:srgbClr val="C00000"/>
                </a:solidFill>
              </a:rPr>
              <a:t>no. 13/24</a:t>
            </a:r>
            <a:endParaRPr lang="en-US" dirty="0"/>
          </a:p>
        </p:txBody>
      </p:sp>
      <p:pic>
        <p:nvPicPr>
          <p:cNvPr id="4" name="5a Bach_TwoPartInventions_1-pno">
            <a:hlinkClick r:id="" action="ppaction://media"/>
            <a:extLst>
              <a:ext uri="{FF2B5EF4-FFF2-40B4-BE49-F238E27FC236}">
                <a16:creationId xmlns:a16="http://schemas.microsoft.com/office/drawing/2014/main" id="{43FE122D-1D28-4B85-8FA3-A403B2E2D471}"/>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672719" y="3255168"/>
            <a:ext cx="347663" cy="347663"/>
          </a:xfrm>
          <a:prstGeom prst="rect">
            <a:avLst/>
          </a:prstGeom>
        </p:spPr>
      </p:pic>
      <p:pic>
        <p:nvPicPr>
          <p:cNvPr id="5" name="4_Bach_TwoPartInventions_15-pno">
            <a:hlinkClick r:id="" action="ppaction://media"/>
            <a:extLst>
              <a:ext uri="{FF2B5EF4-FFF2-40B4-BE49-F238E27FC236}">
                <a16:creationId xmlns:a16="http://schemas.microsoft.com/office/drawing/2014/main" id="{FDD07814-1411-DAE2-9652-102AE9A1EC97}"/>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104920" y="3266053"/>
            <a:ext cx="347663" cy="347663"/>
          </a:xfrm>
          <a:prstGeom prst="rect">
            <a:avLst/>
          </a:prstGeom>
        </p:spPr>
      </p:pic>
      <p:pic>
        <p:nvPicPr>
          <p:cNvPr id="9" name="5c Bach_TheWellTemperedClavier_11-frst">
            <a:hlinkClick r:id="" action="ppaction://media"/>
            <a:extLst>
              <a:ext uri="{FF2B5EF4-FFF2-40B4-BE49-F238E27FC236}">
                <a16:creationId xmlns:a16="http://schemas.microsoft.com/office/drawing/2014/main" id="{942505C6-8BE2-64FC-492F-6BF11FAE1E9D}"/>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068901" y="4934063"/>
            <a:ext cx="347662" cy="347663"/>
          </a:xfrm>
          <a:prstGeom prst="rect">
            <a:avLst/>
          </a:prstGeom>
        </p:spPr>
      </p:pic>
      <p:pic>
        <p:nvPicPr>
          <p:cNvPr id="10" name="5d Bach_TheWellTemperedClavier_1-scnd">
            <a:hlinkClick r:id="" action="ppaction://media"/>
            <a:extLst>
              <a:ext uri="{FF2B5EF4-FFF2-40B4-BE49-F238E27FC236}">
                <a16:creationId xmlns:a16="http://schemas.microsoft.com/office/drawing/2014/main" id="{022E36D4-BFF1-580C-6AEE-A6763A65F7CE}"/>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2699745" y="5721672"/>
            <a:ext cx="347663" cy="347663"/>
          </a:xfrm>
          <a:prstGeom prst="rect">
            <a:avLst/>
          </a:prstGeom>
        </p:spPr>
      </p:pic>
      <p:pic>
        <p:nvPicPr>
          <p:cNvPr id="11" name="5d Bach_TheWellTemperedClavier_13-scnd">
            <a:hlinkClick r:id="" action="ppaction://media"/>
            <a:extLst>
              <a:ext uri="{FF2B5EF4-FFF2-40B4-BE49-F238E27FC236}">
                <a16:creationId xmlns:a16="http://schemas.microsoft.com/office/drawing/2014/main" id="{90D284B2-34A1-890C-7A8B-B078F0F17C57}"/>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5104921" y="5698530"/>
            <a:ext cx="347662" cy="347662"/>
          </a:xfrm>
          <a:prstGeom prst="rect">
            <a:avLst/>
          </a:prstGeom>
        </p:spPr>
      </p:pic>
      <p:sp>
        <p:nvSpPr>
          <p:cNvPr id="12" name="TextBox 11">
            <a:extLst>
              <a:ext uri="{FF2B5EF4-FFF2-40B4-BE49-F238E27FC236}">
                <a16:creationId xmlns:a16="http://schemas.microsoft.com/office/drawing/2014/main" id="{BBBE7731-C3A6-2BB3-8C90-50998C886994}"/>
              </a:ext>
            </a:extLst>
          </p:cNvPr>
          <p:cNvSpPr txBox="1"/>
          <p:nvPr/>
        </p:nvSpPr>
        <p:spPr>
          <a:xfrm>
            <a:off x="7501101" y="2422089"/>
            <a:ext cx="4274621" cy="3754874"/>
          </a:xfrm>
          <a:prstGeom prst="rect">
            <a:avLst/>
          </a:prstGeom>
          <a:noFill/>
        </p:spPr>
        <p:txBody>
          <a:bodyPr wrap="square" rtlCol="0">
            <a:spAutoFit/>
          </a:bodyPr>
          <a:lstStyle/>
          <a:p>
            <a:r>
              <a:rPr lang="en-US" sz="2000" b="1" dirty="0">
                <a:solidFill>
                  <a:srgbClr val="C00000"/>
                </a:solidFill>
              </a:rPr>
              <a:t>The strongest reaction favored unusual conditions every time.</a:t>
            </a:r>
          </a:p>
          <a:p>
            <a:r>
              <a:rPr lang="en-US" dirty="0"/>
              <a:t>In </a:t>
            </a:r>
            <a:r>
              <a:rPr lang="en-US" i="1" dirty="0"/>
              <a:t>TwoPartInventions_15</a:t>
            </a:r>
            <a:r>
              <a:rPr lang="en-US" dirty="0"/>
              <a:t> was unusually slow and highly marked.</a:t>
            </a:r>
          </a:p>
          <a:p>
            <a:r>
              <a:rPr lang="en-US" dirty="0"/>
              <a:t>In </a:t>
            </a:r>
            <a:r>
              <a:rPr lang="en-US" i="1" dirty="0"/>
              <a:t>ThreePartInventions_2</a:t>
            </a:r>
            <a:r>
              <a:rPr lang="en-US" dirty="0"/>
              <a:t>, the speed is less than normal to emphasize the distinction. </a:t>
            </a:r>
          </a:p>
          <a:p>
            <a:r>
              <a:rPr lang="en-US" dirty="0"/>
              <a:t>In </a:t>
            </a:r>
            <a:r>
              <a:rPr lang="en-US" i="1" dirty="0"/>
              <a:t>Well Tempered Clavier 1 </a:t>
            </a:r>
            <a:r>
              <a:rPr lang="en-US" dirty="0"/>
              <a:t>a rising or a strong-weak syncopation can be heard.</a:t>
            </a:r>
          </a:p>
          <a:p>
            <a:r>
              <a:rPr lang="en-US" dirty="0"/>
              <a:t>In </a:t>
            </a:r>
            <a:r>
              <a:rPr lang="en-US" i="1" dirty="0"/>
              <a:t>Well Tempered Clavier 2</a:t>
            </a:r>
            <a:r>
              <a:rPr lang="en-US" dirty="0"/>
              <a:t>, complex patterns are illustrated.</a:t>
            </a:r>
            <a:br>
              <a:rPr lang="en-US" dirty="0"/>
            </a:br>
            <a:endParaRPr lang="en-US" dirty="0"/>
          </a:p>
          <a:p>
            <a:r>
              <a:rPr lang="en-US" b="1" dirty="0">
                <a:solidFill>
                  <a:srgbClr val="C00000"/>
                </a:solidFill>
              </a:rPr>
              <a:t>Bach showed that every further step in the melody increased its complexity.</a:t>
            </a:r>
            <a:endParaRPr lang="en-US" dirty="0">
              <a:solidFill>
                <a:srgbClr val="C00000"/>
              </a:solidFill>
            </a:endParaRPr>
          </a:p>
        </p:txBody>
      </p:sp>
      <p:pic>
        <p:nvPicPr>
          <p:cNvPr id="15" name="5b Bach_ThreePartInventions_1-pno">
            <a:hlinkClick r:id="" action="ppaction://media"/>
            <a:extLst>
              <a:ext uri="{FF2B5EF4-FFF2-40B4-BE49-F238E27FC236}">
                <a16:creationId xmlns:a16="http://schemas.microsoft.com/office/drawing/2014/main" id="{0762AF11-4AC0-A0E5-1063-11D7AC626097}"/>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2672718" y="4164384"/>
            <a:ext cx="347663" cy="347662"/>
          </a:xfrm>
          <a:prstGeom prst="rect">
            <a:avLst/>
          </a:prstGeom>
        </p:spPr>
      </p:pic>
      <p:pic>
        <p:nvPicPr>
          <p:cNvPr id="16" name="5b Bach_ThreePartInventions_2-pno">
            <a:hlinkClick r:id="" action="ppaction://media"/>
            <a:extLst>
              <a:ext uri="{FF2B5EF4-FFF2-40B4-BE49-F238E27FC236}">
                <a16:creationId xmlns:a16="http://schemas.microsoft.com/office/drawing/2014/main" id="{7B7D82DE-B9B1-BA88-8857-DAEA258D0062}"/>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5068901" y="4084270"/>
            <a:ext cx="347662" cy="347662"/>
          </a:xfrm>
          <a:prstGeom prst="rect">
            <a:avLst/>
          </a:prstGeom>
        </p:spPr>
      </p:pic>
      <p:pic>
        <p:nvPicPr>
          <p:cNvPr id="6" name="5c Bach_TheWellTemperedClavier_1-frst">
            <a:hlinkClick r:id="" action="ppaction://media"/>
            <a:extLst>
              <a:ext uri="{FF2B5EF4-FFF2-40B4-BE49-F238E27FC236}">
                <a16:creationId xmlns:a16="http://schemas.microsoft.com/office/drawing/2014/main" id="{853D92CC-28A9-0E00-452A-CF4C9A135DFC}"/>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2672719" y="4934063"/>
            <a:ext cx="347662" cy="347663"/>
          </a:xfrm>
          <a:prstGeom prst="rect">
            <a:avLst/>
          </a:prstGeom>
        </p:spPr>
      </p:pic>
    </p:spTree>
    <p:extLst>
      <p:ext uri="{BB962C8B-B14F-4D97-AF65-F5344CB8AC3E}">
        <p14:creationId xmlns:p14="http://schemas.microsoft.com/office/powerpoint/2010/main" val="794033036"/>
      </p:ext>
    </p:extLst>
  </p:cSld>
  <p:clrMapOvr>
    <a:masterClrMapping/>
  </p:clrMapOvr>
  <mc:AlternateContent xmlns:mc="http://schemas.openxmlformats.org/markup-compatibility/2006" xmlns:p14="http://schemas.microsoft.com/office/powerpoint/2010/main">
    <mc:Choice Requires="p14">
      <p:transition spd="slow" p14:dur="2000" advTm="74328"/>
    </mc:Choice>
    <mc:Fallback xmlns="">
      <p:transition spd="slow" advTm="7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28" fill="hold"/>
                                        <p:tgtEl>
                                          <p:spTgt spid="4"/>
                                        </p:tgtEl>
                                      </p:cBhvr>
                                    </p:cmd>
                                  </p:childTnLst>
                                </p:cTn>
                              </p:par>
                            </p:childTnLst>
                          </p:cTn>
                        </p:par>
                        <p:par>
                          <p:cTn id="7" fill="hold">
                            <p:stCondLst>
                              <p:cond delay="74328"/>
                            </p:stCondLst>
                            <p:childTnLst>
                              <p:par>
                                <p:cTn id="8" presetID="1" presetClass="mediacall" presetSubtype="0" fill="hold" nodeType="afterEffect">
                                  <p:stCondLst>
                                    <p:cond delay="0"/>
                                  </p:stCondLst>
                                  <p:childTnLst>
                                    <p:cmd type="call" cmd="playFrom(0.0)">
                                      <p:cBhvr>
                                        <p:cTn id="9" dur="116736" fill="hold"/>
                                        <p:tgtEl>
                                          <p:spTgt spid="5"/>
                                        </p:tgtEl>
                                      </p:cBhvr>
                                    </p:cmd>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7240" fill="hold"/>
                                        <p:tgtEl>
                                          <p:spTgt spid="9"/>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0824" fill="hold"/>
                                        <p:tgtEl>
                                          <p:spTgt spid="10"/>
                                        </p:tgtEl>
                                      </p:cBhvr>
                                    </p:cmd>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3672"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73560" fill="hold"/>
                                        <p:tgtEl>
                                          <p:spTgt spid="15"/>
                                        </p:tgtEl>
                                      </p:cBhvr>
                                    </p:cmd>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69056"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402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4"/>
                </p:tgtEl>
              </p:cMediaNode>
            </p:audio>
            <p:audio>
              <p:cMediaNode vol="80000">
                <p:cTn id="35" fill="hold" display="0">
                  <p:stCondLst>
                    <p:cond delay="indefinite"/>
                  </p:stCondLst>
                  <p:endCondLst>
                    <p:cond evt="onStopAudio" delay="0">
                      <p:tgtEl>
                        <p:sldTgt/>
                      </p:tgtEl>
                    </p:cond>
                  </p:endCondLst>
                </p:cTn>
                <p:tgtEl>
                  <p:spTgt spid="5"/>
                </p:tgtEl>
              </p:cMediaNode>
            </p:audio>
            <p:audio>
              <p:cMediaNode vol="80000">
                <p:cTn id="36" fill="hold" display="0">
                  <p:stCondLst>
                    <p:cond delay="indefinite"/>
                  </p:stCondLst>
                  <p:endCondLst>
                    <p:cond evt="onStopAudio" delay="0">
                      <p:tgtEl>
                        <p:sldTgt/>
                      </p:tgtEl>
                    </p:cond>
                  </p:endCondLst>
                </p:cTn>
                <p:tgtEl>
                  <p:spTgt spid="9"/>
                </p:tgtEl>
              </p:cMediaNode>
            </p:audio>
            <p:audio>
              <p:cMediaNode vol="80000">
                <p:cTn id="37" fill="hold" display="0">
                  <p:stCondLst>
                    <p:cond delay="indefinite"/>
                  </p:stCondLst>
                  <p:endCondLst>
                    <p:cond evt="onStopAudio" delay="0">
                      <p:tgtEl>
                        <p:sldTgt/>
                      </p:tgtEl>
                    </p:cond>
                  </p:endCondLst>
                </p:cTn>
                <p:tgtEl>
                  <p:spTgt spid="10"/>
                </p:tgtEl>
              </p:cMediaNode>
            </p:audio>
            <p:audio>
              <p:cMediaNode vol="80000">
                <p:cTn id="38" fill="hold" display="0">
                  <p:stCondLst>
                    <p:cond delay="indefinite"/>
                  </p:stCondLst>
                  <p:endCondLst>
                    <p:cond evt="onStopAudio" delay="0">
                      <p:tgtEl>
                        <p:sldTgt/>
                      </p:tgtEl>
                    </p:cond>
                  </p:endCondLst>
                </p:cTn>
                <p:tgtEl>
                  <p:spTgt spid="11"/>
                </p:tgtEl>
              </p:cMediaNode>
            </p:audio>
            <p:audio>
              <p:cMediaNode vol="80000">
                <p:cTn id="39" fill="hold" display="0">
                  <p:stCondLst>
                    <p:cond delay="indefinite"/>
                  </p:stCondLst>
                  <p:endCondLst>
                    <p:cond evt="onStopAudio" delay="0">
                      <p:tgtEl>
                        <p:sldTgt/>
                      </p:tgtEl>
                    </p:cond>
                  </p:endCondLst>
                </p:cTn>
                <p:tgtEl>
                  <p:spTgt spid="15"/>
                </p:tgtEl>
              </p:cMediaNode>
            </p:audio>
            <p:audio>
              <p:cMediaNode vol="80000">
                <p:cTn id="40" fill="hold" display="0">
                  <p:stCondLst>
                    <p:cond delay="indefinite"/>
                  </p:stCondLst>
                  <p:endCondLst>
                    <p:cond evt="onStopAudio" delay="0">
                      <p:tgtEl>
                        <p:sldTgt/>
                      </p:tgtEl>
                    </p:cond>
                  </p:endCondLst>
                </p:cTn>
                <p:tgtEl>
                  <p:spTgt spid="16"/>
                </p:tgtEl>
              </p:cMediaNode>
            </p:audio>
            <p:audio>
              <p:cMediaNode vol="80000">
                <p:cTn id="41"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8AFB-7489-2DE7-E6DF-DDD85C5DC233}"/>
              </a:ext>
            </a:extLst>
          </p:cNvPr>
          <p:cNvSpPr>
            <a:spLocks noGrp="1"/>
          </p:cNvSpPr>
          <p:nvPr>
            <p:ph type="title"/>
          </p:nvPr>
        </p:nvSpPr>
        <p:spPr/>
        <p:txBody>
          <a:bodyPr/>
          <a:lstStyle/>
          <a:p>
            <a:r>
              <a:rPr lang="en-CA" b="1" dirty="0">
                <a:solidFill>
                  <a:srgbClr val="C00000"/>
                </a:solidFill>
              </a:rPr>
              <a:t>Second-strong melodies: “Fear”</a:t>
            </a:r>
          </a:p>
        </p:txBody>
      </p:sp>
      <p:sp>
        <p:nvSpPr>
          <p:cNvPr id="3" name="Content Placeholder 2">
            <a:extLst>
              <a:ext uri="{FF2B5EF4-FFF2-40B4-BE49-F238E27FC236}">
                <a16:creationId xmlns:a16="http://schemas.microsoft.com/office/drawing/2014/main" id="{7FB448DC-8A49-2FCC-99F5-BEA27CE9C885}"/>
              </a:ext>
            </a:extLst>
          </p:cNvPr>
          <p:cNvSpPr>
            <a:spLocks noGrp="1"/>
          </p:cNvSpPr>
          <p:nvPr>
            <p:ph idx="1"/>
          </p:nvPr>
        </p:nvSpPr>
        <p:spPr/>
        <p:txBody>
          <a:bodyPr>
            <a:normAutofit fontScale="77500" lnSpcReduction="20000"/>
          </a:bodyPr>
          <a:lstStyle/>
          <a:p>
            <a:r>
              <a:rPr lang="en-CA" sz="3100" b="1" dirty="0"/>
              <a:t>We analyzed all events that were </a:t>
            </a:r>
            <a:r>
              <a:rPr lang="en-CA" sz="3100" b="1" dirty="0">
                <a:solidFill>
                  <a:srgbClr val="C00000"/>
                </a:solidFill>
              </a:rPr>
              <a:t>second-strongest</a:t>
            </a:r>
            <a:r>
              <a:rPr lang="en-CA" sz="3100" b="1" dirty="0"/>
              <a:t> in the </a:t>
            </a:r>
            <a:r>
              <a:rPr lang="en-CA" sz="3100" b="1" dirty="0" err="1"/>
              <a:t>Vokaturi</a:t>
            </a:r>
            <a:r>
              <a:rPr lang="en-CA" sz="3100" b="1" dirty="0"/>
              <a:t> results. In every one of the four conditions </a:t>
            </a:r>
            <a:r>
              <a:rPr lang="en-CA" sz="3100" b="1" i="1" dirty="0"/>
              <a:t>(Two-part Inventions, Three-part Inventions, Well-tempered Clavier, first and second) </a:t>
            </a:r>
            <a:r>
              <a:rPr lang="en-CA" sz="3100" b="1" dirty="0"/>
              <a:t>we found the second strongest example that indicated </a:t>
            </a:r>
            <a:r>
              <a:rPr lang="en-CA" sz="3100" b="1" dirty="0">
                <a:solidFill>
                  <a:srgbClr val="C00000"/>
                </a:solidFill>
              </a:rPr>
              <a:t>Fear</a:t>
            </a:r>
            <a:r>
              <a:rPr lang="en-CA" sz="3100" b="1" dirty="0"/>
              <a:t>.</a:t>
            </a:r>
            <a:br>
              <a:rPr lang="en-CA" sz="3100" b="1" dirty="0">
                <a:solidFill>
                  <a:srgbClr val="C00000"/>
                </a:solidFill>
              </a:rPr>
            </a:br>
            <a:endParaRPr lang="en-CA" sz="3100" b="1" dirty="0">
              <a:solidFill>
                <a:srgbClr val="C00000"/>
              </a:solidFill>
            </a:endParaRPr>
          </a:p>
          <a:p>
            <a:r>
              <a:rPr lang="en-CA" b="1" dirty="0"/>
              <a:t>This permitted the following melodies to manifest:</a:t>
            </a:r>
            <a:endParaRPr lang="en-CA" dirty="0"/>
          </a:p>
          <a:p>
            <a:r>
              <a:rPr lang="en-CA" dirty="0"/>
              <a:t>Two </a:t>
            </a:r>
            <a:r>
              <a:rPr lang="en-CA" dirty="0" err="1"/>
              <a:t>PartInventions</a:t>
            </a:r>
            <a:r>
              <a:rPr lang="en-CA" dirty="0"/>
              <a:t> 5/15</a:t>
            </a:r>
          </a:p>
          <a:p>
            <a:r>
              <a:rPr lang="en-CA" dirty="0"/>
              <a:t>Three </a:t>
            </a:r>
            <a:r>
              <a:rPr lang="en-CA" dirty="0" err="1"/>
              <a:t>PartInventions</a:t>
            </a:r>
            <a:r>
              <a:rPr lang="en-CA" dirty="0"/>
              <a:t> 4/15</a:t>
            </a:r>
          </a:p>
          <a:p>
            <a:r>
              <a:rPr lang="en-CA" dirty="0"/>
              <a:t>The Well Tempered Clavier, first 19/24 	</a:t>
            </a:r>
          </a:p>
          <a:p>
            <a:r>
              <a:rPr lang="en-CA" dirty="0"/>
              <a:t>The Well Tempered Clavier, second 2/24</a:t>
            </a:r>
          </a:p>
          <a:p>
            <a:endParaRPr lang="en-CA" b="1" dirty="0"/>
          </a:p>
          <a:p>
            <a:r>
              <a:rPr lang="en-CA" b="1" dirty="0"/>
              <a:t>Three of these four conditions are rapid and threatening.</a:t>
            </a:r>
            <a:r>
              <a:rPr lang="en-CA" dirty="0"/>
              <a:t> </a:t>
            </a:r>
          </a:p>
          <a:p>
            <a:r>
              <a:rPr lang="en-CA" b="1" dirty="0">
                <a:solidFill>
                  <a:srgbClr val="C00000"/>
                </a:solidFill>
              </a:rPr>
              <a:t>Threatening is best illustrated with this: </a:t>
            </a:r>
            <a:r>
              <a:rPr lang="en-CA" b="1" i="1" dirty="0">
                <a:solidFill>
                  <a:srgbClr val="C00000"/>
                </a:solidFill>
              </a:rPr>
              <a:t>The Well Tempered Clavier, second 2/24</a:t>
            </a:r>
          </a:p>
        </p:txBody>
      </p:sp>
      <p:pic>
        <p:nvPicPr>
          <p:cNvPr id="5" name="6a Bach_TwoPartInventions_5-pno">
            <a:hlinkClick r:id="" action="ppaction://media"/>
            <a:extLst>
              <a:ext uri="{FF2B5EF4-FFF2-40B4-BE49-F238E27FC236}">
                <a16:creationId xmlns:a16="http://schemas.microsoft.com/office/drawing/2014/main" id="{B800CA54-52B4-21AE-D148-F933D932B53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582296" y="3538193"/>
            <a:ext cx="347663" cy="347663"/>
          </a:xfrm>
          <a:prstGeom prst="rect">
            <a:avLst/>
          </a:prstGeom>
        </p:spPr>
      </p:pic>
      <p:pic>
        <p:nvPicPr>
          <p:cNvPr id="6" name="6b Bach_ThreePartInventions_4-pno">
            <a:hlinkClick r:id="" action="ppaction://media"/>
            <a:extLst>
              <a:ext uri="{FF2B5EF4-FFF2-40B4-BE49-F238E27FC236}">
                <a16:creationId xmlns:a16="http://schemas.microsoft.com/office/drawing/2014/main" id="{C5BA939E-89B3-A757-6110-7D16D1606A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582297" y="3935620"/>
            <a:ext cx="347662" cy="347663"/>
          </a:xfrm>
          <a:prstGeom prst="rect">
            <a:avLst/>
          </a:prstGeom>
        </p:spPr>
      </p:pic>
      <p:pic>
        <p:nvPicPr>
          <p:cNvPr id="7" name="6c Bach_TheWellTemperedClavier_19-frst">
            <a:hlinkClick r:id="" action="ppaction://media"/>
            <a:extLst>
              <a:ext uri="{FF2B5EF4-FFF2-40B4-BE49-F238E27FC236}">
                <a16:creationId xmlns:a16="http://schemas.microsoft.com/office/drawing/2014/main" id="{4B7C65F7-AC43-45B8-984F-57D1603ED557}"/>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922169" y="4250429"/>
            <a:ext cx="347662" cy="347662"/>
          </a:xfrm>
          <a:prstGeom prst="rect">
            <a:avLst/>
          </a:prstGeom>
        </p:spPr>
      </p:pic>
      <p:pic>
        <p:nvPicPr>
          <p:cNvPr id="8" name="6d Bach_TheWellTemperedClavier_2-scnd">
            <a:hlinkClick r:id="" action="ppaction://media"/>
            <a:extLst>
              <a:ext uri="{FF2B5EF4-FFF2-40B4-BE49-F238E27FC236}">
                <a16:creationId xmlns:a16="http://schemas.microsoft.com/office/drawing/2014/main" id="{4A0FEF3A-E6E5-22A5-5028-48FA5614AA32}"/>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922169" y="4665559"/>
            <a:ext cx="347662" cy="347663"/>
          </a:xfrm>
          <a:prstGeom prst="rect">
            <a:avLst/>
          </a:prstGeom>
        </p:spPr>
      </p:pic>
      <p:pic>
        <p:nvPicPr>
          <p:cNvPr id="9" name="6d Bach_TheWellTemperedClavier_2-scnd">
            <a:hlinkClick r:id="" action="ppaction://media"/>
            <a:extLst>
              <a:ext uri="{FF2B5EF4-FFF2-40B4-BE49-F238E27FC236}">
                <a16:creationId xmlns:a16="http://schemas.microsoft.com/office/drawing/2014/main" id="{F3CBE17B-A68F-244B-9488-3D15C986C736}"/>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10576661" y="5749143"/>
            <a:ext cx="347663" cy="347663"/>
          </a:xfrm>
          <a:prstGeom prst="rect">
            <a:avLst/>
          </a:prstGeom>
        </p:spPr>
      </p:pic>
    </p:spTree>
    <p:extLst>
      <p:ext uri="{BB962C8B-B14F-4D97-AF65-F5344CB8AC3E}">
        <p14:creationId xmlns:p14="http://schemas.microsoft.com/office/powerpoint/2010/main" val="5115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61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496"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716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5696" fill="hold"/>
                                        <p:tgtEl>
                                          <p:spTgt spid="8"/>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56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audio>
              <p:cMediaNode vol="80000">
                <p:cTn id="25" fill="hold" display="0">
                  <p:stCondLst>
                    <p:cond delay="indefinite"/>
                  </p:stCondLst>
                  <p:endCondLst>
                    <p:cond evt="onStopAudio" delay="0">
                      <p:tgtEl>
                        <p:sldTgt/>
                      </p:tgtEl>
                    </p:cond>
                  </p:endCondLst>
                </p:cTn>
                <p:tgtEl>
                  <p:spTgt spid="7"/>
                </p:tgtEl>
              </p:cMediaNode>
            </p:audio>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BD697-485F-3BDB-2FB0-F2D0AEB1CDBF}"/>
              </a:ext>
            </a:extLst>
          </p:cNvPr>
          <p:cNvSpPr>
            <a:spLocks noGrp="1"/>
          </p:cNvSpPr>
          <p:nvPr>
            <p:ph type="title"/>
          </p:nvPr>
        </p:nvSpPr>
        <p:spPr/>
        <p:txBody>
          <a:bodyPr/>
          <a:lstStyle/>
          <a:p>
            <a:r>
              <a:rPr lang="en-US" dirty="0">
                <a:solidFill>
                  <a:srgbClr val="C00000"/>
                </a:solidFill>
                <a:latin typeface="+mn-lt"/>
              </a:rPr>
              <a:t>Anger results: No perceptible effects</a:t>
            </a:r>
            <a:endParaRPr lang="en-CA" dirty="0">
              <a:solidFill>
                <a:srgbClr val="C00000"/>
              </a:solidFill>
              <a:latin typeface="+mn-lt"/>
            </a:endParaRPr>
          </a:p>
        </p:txBody>
      </p:sp>
      <p:sp>
        <p:nvSpPr>
          <p:cNvPr id="5" name="TextBox 4">
            <a:extLst>
              <a:ext uri="{FF2B5EF4-FFF2-40B4-BE49-F238E27FC236}">
                <a16:creationId xmlns:a16="http://schemas.microsoft.com/office/drawing/2014/main" id="{BE97DF74-00FC-3B3A-3BD6-963214DE22BB}"/>
              </a:ext>
            </a:extLst>
          </p:cNvPr>
          <p:cNvSpPr txBox="1"/>
          <p:nvPr/>
        </p:nvSpPr>
        <p:spPr>
          <a:xfrm>
            <a:off x="838200" y="1806618"/>
            <a:ext cx="6095010" cy="4247317"/>
          </a:xfrm>
          <a:prstGeom prst="rect">
            <a:avLst/>
          </a:prstGeom>
          <a:noFill/>
        </p:spPr>
        <p:txBody>
          <a:bodyPr wrap="square">
            <a:spAutoFit/>
          </a:bodyPr>
          <a:lstStyle/>
          <a:p>
            <a:pPr algn="just" rtl="0">
              <a:buNone/>
            </a:pPr>
            <a:r>
              <a:rPr lang="en-US" b="1" i="0" dirty="0">
                <a:effectLst/>
                <a:latin typeface="Arial, sans-serif"/>
              </a:rPr>
              <a:t>Finally I analyzed events that showed weak characteristics. In this weak group, I again selected the strongest examples.</a:t>
            </a:r>
          </a:p>
          <a:p>
            <a:pPr algn="just" rtl="0">
              <a:buNone/>
            </a:pPr>
            <a:endParaRPr lang="en-US" dirty="0">
              <a:latin typeface="Arial, sans-serif"/>
            </a:endParaRPr>
          </a:p>
          <a:p>
            <a:pPr algn="just" rtl="0">
              <a:buNone/>
            </a:pPr>
            <a:r>
              <a:rPr lang="en-US" b="0" i="0" dirty="0">
                <a:effectLst/>
                <a:latin typeface="Arial, sans-serif"/>
              </a:rPr>
              <a:t>But to my ears, these examples did not seem exceptional in any sense.</a:t>
            </a:r>
            <a:endParaRPr lang="en-US" dirty="0">
              <a:latin typeface="Arial, sans-serif"/>
            </a:endParaRPr>
          </a:p>
          <a:p>
            <a:pPr algn="just" rtl="0">
              <a:buNone/>
            </a:pPr>
            <a:br>
              <a:rPr lang="en-US" i="0" dirty="0">
                <a:effectLst/>
              </a:rPr>
            </a:br>
            <a:r>
              <a:rPr lang="en-US" b="1" i="0" dirty="0">
                <a:effectLst/>
                <a:latin typeface="Arial, sans-serif"/>
              </a:rPr>
              <a:t>Examples of “strong” in the weak group:</a:t>
            </a:r>
            <a:endParaRPr lang="en-US" i="0" dirty="0">
              <a:effectLst/>
            </a:endParaRPr>
          </a:p>
          <a:p>
            <a:pPr algn="just" rtl="0">
              <a:buNone/>
            </a:pPr>
            <a:r>
              <a:rPr lang="en-US" b="0" i="0" u="none" strike="noStrike" dirty="0">
                <a:effectLst/>
                <a:latin typeface="Arial, sans-serif"/>
              </a:rPr>
              <a:t>Two Part Inventions 1/15</a:t>
            </a:r>
            <a:endParaRPr lang="en-US" b="0" i="0" u="none" strike="noStrike" dirty="0">
              <a:effectLst/>
            </a:endParaRPr>
          </a:p>
          <a:p>
            <a:pPr algn="just" rtl="0">
              <a:buNone/>
            </a:pPr>
            <a:r>
              <a:rPr lang="en-US" b="0" i="0" dirty="0">
                <a:effectLst/>
                <a:latin typeface="Arial, sans-serif"/>
              </a:rPr>
              <a:t>Three Part Inventions 3/15</a:t>
            </a:r>
            <a:endParaRPr lang="en-US" b="0" i="0" dirty="0">
              <a:effectLst/>
            </a:endParaRPr>
          </a:p>
          <a:p>
            <a:pPr algn="just"/>
            <a:r>
              <a:rPr lang="en-US" b="0" i="0" dirty="0">
                <a:effectLst/>
                <a:latin typeface="Arial, sans-serif"/>
              </a:rPr>
              <a:t>The Well Tempered </a:t>
            </a:r>
            <a:r>
              <a:rPr lang="en-US" dirty="0">
                <a:latin typeface="Arial, sans-serif"/>
              </a:rPr>
              <a:t>Clavier, first 5/24</a:t>
            </a:r>
            <a:endParaRPr lang="en-US" b="0" i="0" dirty="0">
              <a:effectLst/>
            </a:endParaRPr>
          </a:p>
          <a:p>
            <a:pPr algn="just"/>
            <a:r>
              <a:rPr lang="en-US" b="0" i="0" dirty="0">
                <a:effectLst/>
                <a:latin typeface="Arial, sans-serif"/>
              </a:rPr>
              <a:t>The Well Tempered Clavier</a:t>
            </a:r>
            <a:r>
              <a:rPr lang="en-US" dirty="0">
                <a:latin typeface="Arial, sans-serif"/>
              </a:rPr>
              <a:t>, second </a:t>
            </a:r>
            <a:r>
              <a:rPr lang="en-US" b="0" i="0" dirty="0">
                <a:effectLst/>
                <a:latin typeface="Arial, sans-serif"/>
              </a:rPr>
              <a:t>10/24</a:t>
            </a:r>
          </a:p>
          <a:p>
            <a:pPr algn="just"/>
            <a:endParaRPr lang="en-US" dirty="0">
              <a:latin typeface="Arial, sans-serif"/>
            </a:endParaRPr>
          </a:p>
          <a:p>
            <a:pPr algn="just"/>
            <a:r>
              <a:rPr lang="en-US" b="1" i="0" dirty="0">
                <a:solidFill>
                  <a:srgbClr val="C00000"/>
                </a:solidFill>
                <a:effectLst/>
                <a:latin typeface="Arial, sans-serif"/>
              </a:rPr>
              <a:t>In the </a:t>
            </a:r>
            <a:r>
              <a:rPr lang="en-US" b="1" i="0" dirty="0" err="1">
                <a:solidFill>
                  <a:srgbClr val="C00000"/>
                </a:solidFill>
                <a:effectLst/>
                <a:latin typeface="Arial, sans-serif"/>
              </a:rPr>
              <a:t>Vokaturi</a:t>
            </a:r>
            <a:r>
              <a:rPr lang="en-US" b="1" i="0" dirty="0">
                <a:solidFill>
                  <a:srgbClr val="C00000"/>
                </a:solidFill>
                <a:effectLst/>
                <a:latin typeface="Arial, sans-serif"/>
              </a:rPr>
              <a:t> measures, no distinctive pattern emerged for anger results.</a:t>
            </a:r>
            <a:endParaRPr lang="en-US" b="1" i="0" dirty="0">
              <a:solidFill>
                <a:srgbClr val="C00000"/>
              </a:solidFill>
              <a:effectLst/>
            </a:endParaRPr>
          </a:p>
        </p:txBody>
      </p:sp>
      <p:pic>
        <p:nvPicPr>
          <p:cNvPr id="6" name="7a Bach_TwoPartInventions_1-pno">
            <a:hlinkClick r:id="" action="ppaction://media"/>
            <a:extLst>
              <a:ext uri="{FF2B5EF4-FFF2-40B4-BE49-F238E27FC236}">
                <a16:creationId xmlns:a16="http://schemas.microsoft.com/office/drawing/2014/main" id="{682F3502-3118-A6FC-2B2E-0D00721E6C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85705" y="3966737"/>
            <a:ext cx="347662" cy="347663"/>
          </a:xfrm>
          <a:prstGeom prst="rect">
            <a:avLst/>
          </a:prstGeom>
        </p:spPr>
      </p:pic>
      <p:pic>
        <p:nvPicPr>
          <p:cNvPr id="7" name="7b Bach_ThreePartInventions_3-pno">
            <a:hlinkClick r:id="" action="ppaction://media"/>
            <a:extLst>
              <a:ext uri="{FF2B5EF4-FFF2-40B4-BE49-F238E27FC236}">
                <a16:creationId xmlns:a16="http://schemas.microsoft.com/office/drawing/2014/main" id="{7B5ACBA7-71F7-AE01-208F-0D96E1BA286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898473" y="4256499"/>
            <a:ext cx="347662" cy="347662"/>
          </a:xfrm>
          <a:prstGeom prst="rect">
            <a:avLst/>
          </a:prstGeom>
        </p:spPr>
      </p:pic>
      <p:pic>
        <p:nvPicPr>
          <p:cNvPr id="8" name="7c Bach_TheWellTemperedClavier_5-frst">
            <a:hlinkClick r:id="" action="ppaction://media"/>
            <a:extLst>
              <a:ext uri="{FF2B5EF4-FFF2-40B4-BE49-F238E27FC236}">
                <a16:creationId xmlns:a16="http://schemas.microsoft.com/office/drawing/2014/main" id="{0E8A478B-EBA2-E5F8-4BAA-868D9C116B2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242008" y="4563956"/>
            <a:ext cx="347663" cy="347663"/>
          </a:xfrm>
          <a:prstGeom prst="rect">
            <a:avLst/>
          </a:prstGeom>
        </p:spPr>
      </p:pic>
      <p:pic>
        <p:nvPicPr>
          <p:cNvPr id="9" name="7d Bach_TheWellTemperedClavier_10-scnd">
            <a:hlinkClick r:id="" action="ppaction://media"/>
            <a:extLst>
              <a:ext uri="{FF2B5EF4-FFF2-40B4-BE49-F238E27FC236}">
                <a16:creationId xmlns:a16="http://schemas.microsoft.com/office/drawing/2014/main" id="{BF4213C5-A005-89EF-E2B8-E039077BDC47}"/>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5242009" y="4875646"/>
            <a:ext cx="347662" cy="249898"/>
          </a:xfrm>
          <a:prstGeom prst="rect">
            <a:avLst/>
          </a:prstGeom>
        </p:spPr>
      </p:pic>
    </p:spTree>
    <p:extLst>
      <p:ext uri="{BB962C8B-B14F-4D97-AF65-F5344CB8AC3E}">
        <p14:creationId xmlns:p14="http://schemas.microsoft.com/office/powerpoint/2010/main" val="225474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6976"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8856"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47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audio>
              <p:cMediaNode vol="80000">
                <p:cTn id="21" fill="hold" display="0">
                  <p:stCondLst>
                    <p:cond delay="indefinite"/>
                  </p:stCondLst>
                  <p:endCondLst>
                    <p:cond evt="onStopAudio" delay="0">
                      <p:tgtEl>
                        <p:sldTgt/>
                      </p:tgtEl>
                    </p:cond>
                  </p:endCondLst>
                </p:cTn>
                <p:tgtEl>
                  <p:spTgt spid="8"/>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32C4E-2C35-65F3-2A5A-140CAA0F17D7}"/>
              </a:ext>
            </a:extLst>
          </p:cNvPr>
          <p:cNvSpPr>
            <a:spLocks noGrp="1"/>
          </p:cNvSpPr>
          <p:nvPr>
            <p:ph type="title"/>
          </p:nvPr>
        </p:nvSpPr>
        <p:spPr/>
        <p:txBody>
          <a:bodyPr/>
          <a:lstStyle/>
          <a:p>
            <a:r>
              <a:rPr lang="en-CA" b="1" dirty="0">
                <a:solidFill>
                  <a:srgbClr val="C00000"/>
                </a:solidFill>
              </a:rPr>
              <a:t>Overall results</a:t>
            </a:r>
          </a:p>
        </p:txBody>
      </p:sp>
      <p:sp>
        <p:nvSpPr>
          <p:cNvPr id="5" name="TextBox 4">
            <a:extLst>
              <a:ext uri="{FF2B5EF4-FFF2-40B4-BE49-F238E27FC236}">
                <a16:creationId xmlns:a16="http://schemas.microsoft.com/office/drawing/2014/main" id="{5D267054-178E-33B4-F85D-5B3D2B42BF92}"/>
              </a:ext>
            </a:extLst>
          </p:cNvPr>
          <p:cNvSpPr txBox="1"/>
          <p:nvPr/>
        </p:nvSpPr>
        <p:spPr>
          <a:xfrm>
            <a:off x="838200" y="1882239"/>
            <a:ext cx="10515600" cy="4278094"/>
          </a:xfrm>
          <a:prstGeom prst="rect">
            <a:avLst/>
          </a:prstGeom>
          <a:noFill/>
        </p:spPr>
        <p:txBody>
          <a:bodyPr wrap="square">
            <a:spAutoFit/>
          </a:bodyPr>
          <a:lstStyle/>
          <a:p>
            <a:pPr algn="just" rtl="0">
              <a:buNone/>
            </a:pPr>
            <a:r>
              <a:rPr lang="en-CA" sz="2000" b="1" i="0" dirty="0">
                <a:effectLst/>
                <a:latin typeface="Arial, sans-serif"/>
              </a:rPr>
              <a:t>Here are the novel tendencies that we identified in J.S. Bach's teaching corpus</a:t>
            </a:r>
            <a:r>
              <a:rPr lang="en-CA" b="1" i="0" dirty="0">
                <a:effectLst/>
                <a:latin typeface="Arial, sans-serif"/>
              </a:rPr>
              <a:t>:</a:t>
            </a:r>
          </a:p>
          <a:p>
            <a:pPr algn="just" rtl="0">
              <a:buNone/>
            </a:pPr>
            <a:endParaRPr lang="en-CA" i="0" dirty="0">
              <a:effectLst/>
            </a:endParaRPr>
          </a:p>
          <a:p>
            <a:pPr algn="just" rtl="0">
              <a:buFont typeface="Arial" panose="020B0604020202020204" pitchFamily="34" charset="0"/>
              <a:buChar char="•"/>
            </a:pPr>
            <a:r>
              <a:rPr lang="en-CA" b="0" i="1" dirty="0">
                <a:effectLst/>
                <a:latin typeface="Arial, sans-serif"/>
              </a:rPr>
              <a:t>Happiness:</a:t>
            </a:r>
            <a:r>
              <a:rPr lang="en-CA" b="0" i="0" dirty="0">
                <a:effectLst/>
                <a:latin typeface="Arial, sans-serif"/>
              </a:rPr>
              <a:t> Melody sequences show a multi-step degradation from happy to sad.</a:t>
            </a:r>
            <a:endParaRPr lang="en-CA" b="0" i="0" dirty="0">
              <a:effectLst/>
            </a:endParaRPr>
          </a:p>
          <a:p>
            <a:pPr algn="just" rtl="0">
              <a:buFont typeface="Arial" panose="020B0604020202020204" pitchFamily="34" charset="0"/>
              <a:buChar char="•"/>
            </a:pPr>
            <a:r>
              <a:rPr lang="en-CA" b="0" i="1" dirty="0">
                <a:effectLst/>
                <a:latin typeface="Arial, sans-serif"/>
              </a:rPr>
              <a:t>Sadness: </a:t>
            </a:r>
          </a:p>
          <a:p>
            <a:pPr lvl="1" algn="just">
              <a:buFont typeface="Arial" panose="020B0604020202020204" pitchFamily="34" charset="0"/>
              <a:buChar char="•"/>
            </a:pPr>
            <a:r>
              <a:rPr lang="en-CA" b="0" dirty="0">
                <a:effectLst/>
                <a:latin typeface="Arial, sans-serif"/>
              </a:rPr>
              <a:t>I</a:t>
            </a:r>
            <a:r>
              <a:rPr lang="en-CA" b="0" i="0" dirty="0">
                <a:effectLst/>
                <a:latin typeface="Arial, sans-serif"/>
              </a:rPr>
              <a:t>n the first condition, we hear unusually slow and strongly marked melodies. </a:t>
            </a:r>
          </a:p>
          <a:p>
            <a:pPr lvl="1" algn="just">
              <a:buFont typeface="Arial" panose="020B0604020202020204" pitchFamily="34" charset="0"/>
              <a:buChar char="•"/>
            </a:pPr>
            <a:r>
              <a:rPr lang="en-CA" b="0" i="0" dirty="0">
                <a:effectLst/>
                <a:latin typeface="Arial, sans-serif"/>
              </a:rPr>
              <a:t>In the second condition, the melody is similar but it is rising or emphatic.</a:t>
            </a:r>
          </a:p>
          <a:p>
            <a:pPr lvl="1" algn="just">
              <a:buFont typeface="Arial" panose="020B0604020202020204" pitchFamily="34" charset="0"/>
              <a:buChar char="•"/>
            </a:pPr>
            <a:r>
              <a:rPr lang="en-CA" dirty="0">
                <a:latin typeface="Arial, sans-serif"/>
              </a:rPr>
              <a:t>I</a:t>
            </a:r>
            <a:r>
              <a:rPr lang="en-CA" b="0" i="0" dirty="0">
                <a:effectLst/>
                <a:latin typeface="Arial, sans-serif"/>
              </a:rPr>
              <a:t>n the third condition, a strong-weak syncopation is heard</a:t>
            </a:r>
            <a:r>
              <a:rPr lang="en-CA" dirty="0">
                <a:latin typeface="Arial, sans-serif"/>
              </a:rPr>
              <a:t>.</a:t>
            </a:r>
          </a:p>
          <a:p>
            <a:pPr lvl="1" algn="just">
              <a:buFont typeface="Arial" panose="020B0604020202020204" pitchFamily="34" charset="0"/>
              <a:buChar char="•"/>
            </a:pPr>
            <a:r>
              <a:rPr lang="en-CA" b="0" i="0" dirty="0">
                <a:effectLst/>
                <a:latin typeface="Arial, sans-serif"/>
              </a:rPr>
              <a:t>In the fourth condition, complex patterns are illustrated.</a:t>
            </a:r>
            <a:endParaRPr lang="en-CA" b="0" i="0" dirty="0">
              <a:effectLst/>
            </a:endParaRPr>
          </a:p>
          <a:p>
            <a:pPr algn="just" rtl="0">
              <a:buFont typeface="Arial" panose="020B0604020202020204" pitchFamily="34" charset="0"/>
              <a:buChar char="•"/>
            </a:pPr>
            <a:r>
              <a:rPr lang="en-CA" b="0" i="1" dirty="0">
                <a:effectLst/>
                <a:latin typeface="Arial, sans-serif"/>
              </a:rPr>
              <a:t>Anger: </a:t>
            </a:r>
            <a:r>
              <a:rPr lang="en-CA" b="0" i="0" dirty="0">
                <a:effectLst/>
                <a:latin typeface="Arial, sans-serif"/>
              </a:rPr>
              <a:t>Three of the four conditions are </a:t>
            </a:r>
            <a:r>
              <a:rPr lang="en-CA" dirty="0">
                <a:effectLst/>
                <a:latin typeface="Arial, sans-serif"/>
              </a:rPr>
              <a:t>exceptionally</a:t>
            </a:r>
            <a:r>
              <a:rPr lang="en-CA" b="0" i="0" dirty="0">
                <a:effectLst/>
                <a:latin typeface="Arial, sans-serif"/>
              </a:rPr>
              <a:t> rapid and tend to evoke threatening.</a:t>
            </a:r>
            <a:endParaRPr lang="en-CA" dirty="0">
              <a:effectLst/>
            </a:endParaRPr>
          </a:p>
          <a:p>
            <a:pPr algn="just" rtl="0">
              <a:buNone/>
            </a:pPr>
            <a:endParaRPr lang="en-CA" b="0" i="0" dirty="0">
              <a:effectLst/>
            </a:endParaRPr>
          </a:p>
          <a:p>
            <a:pPr algn="just" rtl="0"/>
            <a:r>
              <a:rPr lang="en-CA" b="1" i="0" dirty="0">
                <a:solidFill>
                  <a:srgbClr val="C00000"/>
                </a:solidFill>
                <a:effectLst/>
                <a:latin typeface="Arial, sans-serif"/>
              </a:rPr>
              <a:t>This </a:t>
            </a:r>
            <a:r>
              <a:rPr lang="en-CA" b="1" i="0" dirty="0" err="1">
                <a:solidFill>
                  <a:srgbClr val="C00000"/>
                </a:solidFill>
                <a:effectLst/>
                <a:latin typeface="Arial, sans-serif"/>
              </a:rPr>
              <a:t>Vokaturi</a:t>
            </a:r>
            <a:r>
              <a:rPr lang="en-CA" b="1" i="0" dirty="0">
                <a:solidFill>
                  <a:srgbClr val="C00000"/>
                </a:solidFill>
                <a:effectLst/>
                <a:latin typeface="Arial, sans-serif"/>
              </a:rPr>
              <a:t> examination has documented a systematic use of certain distinctions by J.S. Bach. </a:t>
            </a:r>
          </a:p>
          <a:p>
            <a:pPr algn="just" rtl="0"/>
            <a:endParaRPr lang="en-CA" b="1" i="0" dirty="0">
              <a:solidFill>
                <a:srgbClr val="C00000"/>
              </a:solidFill>
              <a:effectLst/>
              <a:latin typeface="Arial, sans-serif"/>
            </a:endParaRPr>
          </a:p>
          <a:p>
            <a:pPr algn="just" rtl="0"/>
            <a:r>
              <a:rPr lang="en-CA" b="1" i="0" dirty="0">
                <a:solidFill>
                  <a:srgbClr val="C00000"/>
                </a:solidFill>
                <a:effectLst/>
                <a:latin typeface="Arial, sans-serif"/>
              </a:rPr>
              <a:t>Furthermore, a number of J.S. Bach's previously unsuspected interests have been brought to the fore in this study.</a:t>
            </a:r>
            <a:endParaRPr lang="en-CA" b="1" i="0" dirty="0">
              <a:solidFill>
                <a:srgbClr val="C00000"/>
              </a:solidFill>
              <a:effectLst/>
            </a:endParaRPr>
          </a:p>
        </p:txBody>
      </p:sp>
    </p:spTree>
    <p:extLst>
      <p:ext uri="{BB962C8B-B14F-4D97-AF65-F5344CB8AC3E}">
        <p14:creationId xmlns:p14="http://schemas.microsoft.com/office/powerpoint/2010/main" val="230453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FB9C-0538-7A9E-0D7B-51F94C7C0DA3}"/>
              </a:ext>
            </a:extLst>
          </p:cNvPr>
          <p:cNvSpPr>
            <a:spLocks noGrp="1"/>
          </p:cNvSpPr>
          <p:nvPr>
            <p:ph type="title"/>
          </p:nvPr>
        </p:nvSpPr>
        <p:spPr/>
        <p:txBody>
          <a:bodyPr/>
          <a:lstStyle/>
          <a:p>
            <a:r>
              <a:rPr lang="en-CA" b="1" dirty="0">
                <a:solidFill>
                  <a:srgbClr val="C00000"/>
                </a:solidFill>
              </a:rPr>
              <a:t>Résumé</a:t>
            </a:r>
            <a:endParaRPr lang="en-CA" dirty="0">
              <a:solidFill>
                <a:srgbClr val="C00000"/>
              </a:solidFill>
            </a:endParaRPr>
          </a:p>
        </p:txBody>
      </p:sp>
      <p:sp>
        <p:nvSpPr>
          <p:cNvPr id="5" name="TextBox 4">
            <a:extLst>
              <a:ext uri="{FF2B5EF4-FFF2-40B4-BE49-F238E27FC236}">
                <a16:creationId xmlns:a16="http://schemas.microsoft.com/office/drawing/2014/main" id="{827B06CF-576D-1674-C900-0A5C839E6DC6}"/>
              </a:ext>
            </a:extLst>
          </p:cNvPr>
          <p:cNvSpPr txBox="1"/>
          <p:nvPr/>
        </p:nvSpPr>
        <p:spPr>
          <a:xfrm>
            <a:off x="838200" y="1816925"/>
            <a:ext cx="10515599" cy="4524315"/>
          </a:xfrm>
          <a:prstGeom prst="rect">
            <a:avLst/>
          </a:prstGeom>
          <a:noFill/>
        </p:spPr>
        <p:txBody>
          <a:bodyPr wrap="square">
            <a:spAutoFit/>
          </a:bodyPr>
          <a:lstStyle/>
          <a:p>
            <a:pPr algn="just" rtl="0">
              <a:buNone/>
            </a:pPr>
            <a:r>
              <a:rPr lang="en-CA" sz="1400" dirty="0">
                <a:effectLst/>
                <a:latin typeface="Bahnschrift, sans-serif"/>
              </a:rPr>
              <a:t>John Sebastian Bach wrote two different types of music. On the one hand, he wrote many exceptional pieces of "general music". His compositions are numerous (tot. 1128), as was also the grand variety of music that he presented. </a:t>
            </a:r>
            <a:endParaRPr lang="en-CA" sz="1400" dirty="0">
              <a:effectLst/>
            </a:endParaRPr>
          </a:p>
          <a:p>
            <a:pPr algn="just" rtl="0">
              <a:buNone/>
            </a:pPr>
            <a:r>
              <a:rPr lang="en-CA" sz="1400" dirty="0">
                <a:effectLst/>
                <a:latin typeface="Bahnschrift, sans-serif"/>
              </a:rPr>
              <a:t>	On the other hand, he wrote certain short pieces that seemed to be ordered somehow. Toward the end of his life he had supervisory and teaching in a prestigious live-in choir in Leipzig. It was likely that this last section of his life, he authored these music pieces.</a:t>
            </a:r>
            <a:endParaRPr lang="en-CA" sz="1400" dirty="0"/>
          </a:p>
          <a:p>
            <a:pPr algn="just" rtl="0">
              <a:buNone/>
            </a:pPr>
            <a:r>
              <a:rPr lang="en-CA" sz="1400" dirty="0">
                <a:effectLst/>
                <a:latin typeface="Bahnschrift, sans-serif"/>
              </a:rPr>
              <a:t>	We wished to study </a:t>
            </a:r>
            <a:r>
              <a:rPr lang="en-CA" sz="1400" b="0" i="0" dirty="0">
                <a:effectLst/>
                <a:latin typeface="Bahnschrift, sans-serif"/>
              </a:rPr>
              <a:t>J.S. Bach's emotional composition as it was reflected in this teaching corpus. </a:t>
            </a:r>
            <a:r>
              <a:rPr lang="en-CA" sz="1400" dirty="0">
                <a:effectLst/>
                <a:latin typeface="Bahnschrift, sans-serif"/>
              </a:rPr>
              <a:t>An IBM research group in San Jose in California argued that “the majority of emotions can be best explained in terms of the arousal and valence divisions using the two-dimensional model”, i.e. the </a:t>
            </a:r>
            <a:r>
              <a:rPr lang="en-CA" sz="1400" b="0" dirty="0">
                <a:effectLst/>
                <a:latin typeface="Bahnschrift, sans-serif"/>
              </a:rPr>
              <a:t>Circumplex Model.</a:t>
            </a:r>
            <a:endParaRPr lang="en-CA" sz="1400" dirty="0">
              <a:effectLst/>
            </a:endParaRPr>
          </a:p>
          <a:p>
            <a:pPr algn="just" rtl="0">
              <a:buNone/>
            </a:pPr>
            <a:r>
              <a:rPr lang="en-CA" sz="1400" dirty="0">
                <a:effectLst/>
                <a:latin typeface="Bahnschrift, sans-serif"/>
              </a:rPr>
              <a:t>	An analysis package called "</a:t>
            </a:r>
            <a:r>
              <a:rPr lang="en-CA" sz="1400" dirty="0" err="1">
                <a:effectLst/>
                <a:latin typeface="Bahnschrift, sans-serif"/>
              </a:rPr>
              <a:t>Vokaturi</a:t>
            </a:r>
            <a:r>
              <a:rPr lang="en-CA" sz="1400" dirty="0">
                <a:effectLst/>
                <a:latin typeface="Bahnschrift, sans-serif"/>
              </a:rPr>
              <a:t>" calculates the parameters of the Circumplex Model</a:t>
            </a:r>
            <a:r>
              <a:rPr lang="en-CA" sz="1400" baseline="30000" dirty="0">
                <a:effectLst/>
                <a:latin typeface="Bahnschrift, sans-serif"/>
              </a:rPr>
              <a:t>1</a:t>
            </a:r>
            <a:r>
              <a:rPr lang="en-CA" sz="1400" dirty="0">
                <a:effectLst/>
                <a:latin typeface="Bahnschrift, sans-serif"/>
              </a:rPr>
              <a:t>. This package</a:t>
            </a:r>
            <a:r>
              <a:rPr lang="en-CA" sz="1400" baseline="30000" dirty="0">
                <a:effectLst/>
                <a:latin typeface="Bahnschrift, sans-serif"/>
              </a:rPr>
              <a:t>2</a:t>
            </a:r>
            <a:r>
              <a:rPr lang="en-CA" sz="1400" dirty="0">
                <a:effectLst/>
                <a:latin typeface="Bahnschrift, sans-serif"/>
              </a:rPr>
              <a:t> permits to identify four main levels (happiness, sadness, anger and fear) in any speech or music data base. I linked Bach's melodies to this analysis system, and a numerical estimation of the degree of</a:t>
            </a:r>
            <a:r>
              <a:rPr lang="en-CA" sz="1400" b="0" dirty="0">
                <a:effectLst/>
                <a:latin typeface="Bahnschrift, sans-serif"/>
              </a:rPr>
              <a:t> happiness, sadness, anger and fear were produced.</a:t>
            </a:r>
            <a:endParaRPr lang="en-CA" sz="1400" dirty="0">
              <a:effectLst/>
            </a:endParaRPr>
          </a:p>
          <a:p>
            <a:pPr algn="just" rtl="0">
              <a:buNone/>
            </a:pPr>
            <a:r>
              <a:rPr lang="en-CA" sz="1400" b="0" i="0" dirty="0">
                <a:effectLst/>
                <a:latin typeface="Bahnschrift, sans-serif"/>
              </a:rPr>
              <a:t>	The following are the tendencies that we identified in J.S. Bach's teaching corpus: </a:t>
            </a:r>
            <a:endParaRPr lang="en-CA" sz="1400" b="0" i="0" dirty="0">
              <a:effectLst/>
            </a:endParaRPr>
          </a:p>
          <a:p>
            <a:pPr algn="just" rtl="0">
              <a:buNone/>
            </a:pPr>
            <a:r>
              <a:rPr lang="en-CA" sz="1400" b="0" i="1" dirty="0">
                <a:effectLst/>
                <a:latin typeface="Bahnschrift, sans-serif"/>
              </a:rPr>
              <a:t>Happiness:</a:t>
            </a:r>
            <a:r>
              <a:rPr lang="en-CA" sz="1400" b="0" i="0" dirty="0">
                <a:effectLst/>
                <a:latin typeface="Bahnschrift, sans-serif"/>
              </a:rPr>
              <a:t> His melody sequences show a multi-step degradation from happiness to sad. </a:t>
            </a:r>
            <a:r>
              <a:rPr lang="en-CA" sz="1400" b="0" i="1" dirty="0">
                <a:effectLst/>
                <a:latin typeface="Bahnschrift, sans-serif"/>
              </a:rPr>
              <a:t>Sadness:</a:t>
            </a:r>
            <a:r>
              <a:rPr lang="en-CA" sz="1400" b="0" i="0" dirty="0">
                <a:effectLst/>
                <a:latin typeface="Bahnschrift, sans-serif"/>
              </a:rPr>
              <a:t> In the initial set, unusually slow and highly marked melodies are in evidence, in the second condition, his enunciation is rising or emphatic, in the third condition, strong-weak syncopations </a:t>
            </a:r>
            <a:r>
              <a:rPr lang="en-CA" sz="1400" dirty="0">
                <a:latin typeface="Bahnschrift, sans-serif"/>
              </a:rPr>
              <a:t>are</a:t>
            </a:r>
            <a:r>
              <a:rPr lang="en-CA" sz="1400" b="0" i="0" dirty="0">
                <a:effectLst/>
                <a:latin typeface="Bahnschrift, sans-serif"/>
              </a:rPr>
              <a:t> heard, and in the final sequence, a complex pattern is presented. </a:t>
            </a:r>
            <a:r>
              <a:rPr lang="en-CA" sz="1400" b="0" i="1" dirty="0">
                <a:effectLst/>
                <a:latin typeface="Bahnschrift, sans-serif"/>
              </a:rPr>
              <a:t>Anger: </a:t>
            </a:r>
            <a:r>
              <a:rPr lang="en-CA" sz="1400" b="0" i="0" dirty="0">
                <a:effectLst/>
                <a:latin typeface="Bahnschrift, sans-serif"/>
              </a:rPr>
              <a:t>Three of the four conditions are </a:t>
            </a:r>
            <a:r>
              <a:rPr lang="en-CA" sz="1400" b="0" dirty="0">
                <a:effectLst/>
                <a:latin typeface="Bahnschrift, sans-serif"/>
              </a:rPr>
              <a:t>exceptionally</a:t>
            </a:r>
            <a:r>
              <a:rPr lang="en-CA" sz="1400" b="0" i="0" dirty="0">
                <a:effectLst/>
                <a:latin typeface="Bahnschrift, sans-serif"/>
              </a:rPr>
              <a:t> rapid and threatening.</a:t>
            </a:r>
            <a:endParaRPr lang="en-CA" sz="1400" dirty="0">
              <a:effectLst/>
            </a:endParaRPr>
          </a:p>
          <a:p>
            <a:pPr algn="just" rtl="0">
              <a:buNone/>
            </a:pPr>
            <a:r>
              <a:rPr lang="en-CA" sz="1400" b="0" i="0" dirty="0">
                <a:effectLst/>
                <a:latin typeface="Bahnschrift, sans-serif"/>
              </a:rPr>
              <a:t>	We conclude that the </a:t>
            </a:r>
            <a:r>
              <a:rPr lang="en-CA" sz="1400" b="0" i="0" dirty="0" err="1">
                <a:effectLst/>
                <a:latin typeface="Bahnschrift, sans-serif"/>
              </a:rPr>
              <a:t>Vokaturi</a:t>
            </a:r>
            <a:r>
              <a:rPr lang="en-CA" sz="1400" b="0" i="0" dirty="0">
                <a:effectLst/>
                <a:latin typeface="Bahnschrift, sans-serif"/>
              </a:rPr>
              <a:t> examination has documented a systematic use of certain distinctions by J.S. Bach. Furthermore, a number of J.S. Bach's previously unsuspected interests have been brought to the fore in this study.</a:t>
            </a:r>
          </a:p>
          <a:p>
            <a:pPr algn="just" rtl="0">
              <a:buNone/>
            </a:pPr>
            <a:endParaRPr lang="en-CA" sz="1400" b="0" i="0" dirty="0">
              <a:effectLst/>
            </a:endParaRPr>
          </a:p>
          <a:p>
            <a:pPr algn="l" rtl="0"/>
            <a:r>
              <a:rPr lang="en-CA" sz="1100" b="0" i="1" baseline="30000" dirty="0">
                <a:effectLst/>
                <a:latin typeface="Bahnschrift, sans-serif"/>
              </a:rPr>
              <a:t>1 </a:t>
            </a:r>
            <a:r>
              <a:rPr lang="en-CA" sz="1100" b="0" i="1" dirty="0" err="1">
                <a:effectLst/>
                <a:latin typeface="Bahnschrift, sans-serif"/>
              </a:rPr>
              <a:t>Seemo</a:t>
            </a:r>
            <a:r>
              <a:rPr lang="en-CA" sz="1100" b="0" i="1" dirty="0">
                <a:effectLst/>
                <a:latin typeface="Bahnschrift, sans-serif"/>
              </a:rPr>
              <a:t>: A Computational Approach to See Emotions. Conference Paper · April 2018</a:t>
            </a:r>
          </a:p>
          <a:p>
            <a:r>
              <a:rPr lang="en-CA" sz="1100" i="1" baseline="30000" dirty="0">
                <a:latin typeface="Bahnschrift, sans-serif"/>
              </a:rPr>
              <a:t>2</a:t>
            </a:r>
            <a:r>
              <a:rPr lang="en-CA" sz="1100" i="1" dirty="0">
                <a:latin typeface="Bahnschrift, sans-serif"/>
              </a:rPr>
              <a:t> </a:t>
            </a:r>
            <a:r>
              <a:rPr lang="en-CA" sz="1100" i="1" dirty="0"/>
              <a:t>https://vokaturi.com/</a:t>
            </a:r>
          </a:p>
        </p:txBody>
      </p:sp>
    </p:spTree>
    <p:extLst>
      <p:ext uri="{BB962C8B-B14F-4D97-AF65-F5344CB8AC3E}">
        <p14:creationId xmlns:p14="http://schemas.microsoft.com/office/powerpoint/2010/main" val="808533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5A5F7-FB27-DD30-C423-B04AD30C0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A738B-15DF-8753-67FE-5D8F3442FA14}"/>
              </a:ext>
            </a:extLst>
          </p:cNvPr>
          <p:cNvSpPr>
            <a:spLocks noGrp="1"/>
          </p:cNvSpPr>
          <p:nvPr>
            <p:ph type="title"/>
          </p:nvPr>
        </p:nvSpPr>
        <p:spPr>
          <a:xfrm>
            <a:off x="1199408" y="944976"/>
            <a:ext cx="9460676" cy="1325563"/>
          </a:xfrm>
        </p:spPr>
        <p:txBody>
          <a:bodyPr>
            <a:normAutofit/>
          </a:bodyPr>
          <a:lstStyle/>
          <a:p>
            <a:pPr algn="ctr"/>
            <a:r>
              <a:rPr lang="en-CA" sz="4400" b="1" dirty="0">
                <a:solidFill>
                  <a:srgbClr val="C00000"/>
                </a:solidFill>
              </a:rPr>
              <a:t>My Encore</a:t>
            </a:r>
            <a:endParaRPr lang="en-US" sz="4400" b="1" dirty="0">
              <a:solidFill>
                <a:srgbClr val="C00000"/>
              </a:solidFill>
            </a:endParaRPr>
          </a:p>
        </p:txBody>
      </p:sp>
      <p:graphicFrame>
        <p:nvGraphicFramePr>
          <p:cNvPr id="5" name="Content Placeholder 2" descr="SmartArt Process Diagram">
            <a:extLst>
              <a:ext uri="{FF2B5EF4-FFF2-40B4-BE49-F238E27FC236}">
                <a16:creationId xmlns:a16="http://schemas.microsoft.com/office/drawing/2014/main" id="{A4DE622A-1500-BE77-324C-C334AB94CA13}"/>
              </a:ext>
            </a:extLst>
          </p:cNvPr>
          <p:cNvGraphicFramePr>
            <a:graphicFrameLocks noGrp="1"/>
          </p:cNvGraphicFramePr>
          <p:nvPr>
            <p:ph idx="1"/>
            <p:extLst>
              <p:ext uri="{D42A27DB-BD31-4B8C-83A1-F6EECF244321}">
                <p14:modId xmlns:p14="http://schemas.microsoft.com/office/powerpoint/2010/main" val="4124081774"/>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389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588B-0582-4482-815B-D5C033CC240C}"/>
              </a:ext>
            </a:extLst>
          </p:cNvPr>
          <p:cNvSpPr>
            <a:spLocks noGrp="1"/>
          </p:cNvSpPr>
          <p:nvPr>
            <p:ph type="ctrTitle"/>
          </p:nvPr>
        </p:nvSpPr>
        <p:spPr>
          <a:xfrm>
            <a:off x="7477029" y="1041399"/>
            <a:ext cx="4584344" cy="2387600"/>
          </a:xfrm>
        </p:spPr>
        <p:txBody>
          <a:bodyPr>
            <a:normAutofit fontScale="90000"/>
          </a:bodyPr>
          <a:lstStyle/>
          <a:p>
            <a:r>
              <a:rPr lang="en-CA" sz="4000" b="1" dirty="0">
                <a:solidFill>
                  <a:srgbClr val="C00000"/>
                </a:solidFill>
              </a:rPr>
              <a:t>Sound connects us.</a:t>
            </a:r>
            <a:br>
              <a:rPr lang="en-CA" sz="4000" b="1" dirty="0">
                <a:solidFill>
                  <a:srgbClr val="C00000"/>
                </a:solidFill>
              </a:rPr>
            </a:br>
            <a:r>
              <a:rPr lang="en-CA" sz="4000" b="1" dirty="0">
                <a:solidFill>
                  <a:srgbClr val="C00000"/>
                </a:solidFill>
              </a:rPr>
              <a:t>Sounds give us meaning.</a:t>
            </a:r>
            <a:br>
              <a:rPr lang="en-CA" sz="4000" b="1" dirty="0">
                <a:solidFill>
                  <a:srgbClr val="C00000"/>
                </a:solidFill>
              </a:rPr>
            </a:br>
            <a:r>
              <a:rPr lang="en-CA" sz="4000" b="1" dirty="0">
                <a:solidFill>
                  <a:srgbClr val="C00000"/>
                </a:solidFill>
              </a:rPr>
              <a:t>Sounds can also heal us.</a:t>
            </a:r>
          </a:p>
        </p:txBody>
      </p:sp>
      <p:sp>
        <p:nvSpPr>
          <p:cNvPr id="3" name="Subtitle 2">
            <a:extLst>
              <a:ext uri="{FF2B5EF4-FFF2-40B4-BE49-F238E27FC236}">
                <a16:creationId xmlns:a16="http://schemas.microsoft.com/office/drawing/2014/main" id="{3CCF8CB7-7B8C-7CB4-5C42-0FA7CDF034AA}"/>
              </a:ext>
            </a:extLst>
          </p:cNvPr>
          <p:cNvSpPr>
            <a:spLocks noGrp="1"/>
          </p:cNvSpPr>
          <p:nvPr>
            <p:ph type="subTitle" idx="1"/>
          </p:nvPr>
        </p:nvSpPr>
        <p:spPr>
          <a:xfrm>
            <a:off x="7893296" y="4045443"/>
            <a:ext cx="3800929" cy="1332159"/>
          </a:xfrm>
        </p:spPr>
        <p:txBody>
          <a:bodyPr>
            <a:normAutofit fontScale="85000" lnSpcReduction="20000"/>
          </a:bodyPr>
          <a:lstStyle/>
          <a:p>
            <a:r>
              <a:rPr lang="en-CA" sz="4000" dirty="0">
                <a:solidFill>
                  <a:srgbClr val="008000"/>
                </a:solidFill>
              </a:rPr>
              <a:t>What joy it is to discover life in the world of sounds!</a:t>
            </a:r>
          </a:p>
        </p:txBody>
      </p:sp>
      <p:pic>
        <p:nvPicPr>
          <p:cNvPr id="6" name="Picture 5">
            <a:extLst>
              <a:ext uri="{FF2B5EF4-FFF2-40B4-BE49-F238E27FC236}">
                <a16:creationId xmlns:a16="http://schemas.microsoft.com/office/drawing/2014/main" id="{D75E4F3F-6BC1-2039-5521-BC9E0F9CE85C}"/>
              </a:ext>
            </a:extLst>
          </p:cNvPr>
          <p:cNvPicPr>
            <a:picLocks noChangeAspect="1"/>
          </p:cNvPicPr>
          <p:nvPr/>
        </p:nvPicPr>
        <p:blipFill>
          <a:blip r:embed="rId2"/>
          <a:stretch>
            <a:fillRect/>
          </a:stretch>
        </p:blipFill>
        <p:spPr>
          <a:xfrm>
            <a:off x="0" y="-1"/>
            <a:ext cx="7237141" cy="6858000"/>
          </a:xfrm>
          <a:prstGeom prst="rect">
            <a:avLst/>
          </a:prstGeom>
        </p:spPr>
      </p:pic>
      <p:sp>
        <p:nvSpPr>
          <p:cNvPr id="7" name="TextBox 6">
            <a:extLst>
              <a:ext uri="{FF2B5EF4-FFF2-40B4-BE49-F238E27FC236}">
                <a16:creationId xmlns:a16="http://schemas.microsoft.com/office/drawing/2014/main" id="{866DEB24-28FB-C630-1425-F67E340A0978}"/>
              </a:ext>
            </a:extLst>
          </p:cNvPr>
          <p:cNvSpPr txBox="1"/>
          <p:nvPr/>
        </p:nvSpPr>
        <p:spPr>
          <a:xfrm>
            <a:off x="7209399" y="6027003"/>
            <a:ext cx="1265527" cy="830997"/>
          </a:xfrm>
          <a:prstGeom prst="rect">
            <a:avLst/>
          </a:prstGeom>
          <a:noFill/>
        </p:spPr>
        <p:txBody>
          <a:bodyPr wrap="square" rtlCol="0">
            <a:spAutoFit/>
          </a:bodyPr>
          <a:lstStyle/>
          <a:p>
            <a:r>
              <a:rPr lang="en-CA" sz="1200" dirty="0"/>
              <a:t>images/Intricate-Oscillation/208441484</a:t>
            </a:r>
          </a:p>
          <a:p>
            <a:r>
              <a:rPr lang="en-CA" sz="1200" dirty="0"/>
              <a:t>Adobe.com</a:t>
            </a:r>
          </a:p>
        </p:txBody>
      </p:sp>
    </p:spTree>
    <p:extLst>
      <p:ext uri="{BB962C8B-B14F-4D97-AF65-F5344CB8AC3E}">
        <p14:creationId xmlns:p14="http://schemas.microsoft.com/office/powerpoint/2010/main" val="2356763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0004B-F3EC-0F68-F8A5-C64CC110C213}"/>
              </a:ext>
            </a:extLst>
          </p:cNvPr>
          <p:cNvSpPr>
            <a:spLocks noGrp="1"/>
          </p:cNvSpPr>
          <p:nvPr>
            <p:ph type="title"/>
          </p:nvPr>
        </p:nvSpPr>
        <p:spPr/>
        <p:txBody>
          <a:bodyPr/>
          <a:lstStyle/>
          <a:p>
            <a:r>
              <a:rPr lang="en-CA" b="1" dirty="0">
                <a:solidFill>
                  <a:srgbClr val="C00000"/>
                </a:solidFill>
              </a:rPr>
              <a:t>What after retirement?</a:t>
            </a:r>
          </a:p>
        </p:txBody>
      </p:sp>
      <p:sp>
        <p:nvSpPr>
          <p:cNvPr id="3" name="Content Placeholder 2">
            <a:extLst>
              <a:ext uri="{FF2B5EF4-FFF2-40B4-BE49-F238E27FC236}">
                <a16:creationId xmlns:a16="http://schemas.microsoft.com/office/drawing/2014/main" id="{EC24BBFD-B58B-DEF9-1080-1B5C9656F58F}"/>
              </a:ext>
            </a:extLst>
          </p:cNvPr>
          <p:cNvSpPr>
            <a:spLocks noGrp="1"/>
          </p:cNvSpPr>
          <p:nvPr>
            <p:ph idx="1"/>
          </p:nvPr>
        </p:nvSpPr>
        <p:spPr>
          <a:xfrm>
            <a:off x="838200" y="1825625"/>
            <a:ext cx="7361712" cy="4351338"/>
          </a:xfrm>
        </p:spPr>
        <p:txBody>
          <a:bodyPr>
            <a:normAutofit fontScale="92500" lnSpcReduction="20000"/>
          </a:bodyPr>
          <a:lstStyle/>
          <a:p>
            <a:r>
              <a:rPr lang="en-CA" b="1" i="1" dirty="0"/>
              <a:t>Sounds studies</a:t>
            </a:r>
            <a:r>
              <a:rPr lang="en-CA" b="1" dirty="0"/>
              <a:t> before retirement</a:t>
            </a:r>
          </a:p>
          <a:p>
            <a:pPr lvl="1"/>
            <a:r>
              <a:rPr lang="en-CA" dirty="0">
                <a:latin typeface="Arial" panose="020B0604020202020204" pitchFamily="34" charset="0"/>
                <a:cs typeface="Arial" panose="020B0604020202020204" pitchFamily="34" charset="0"/>
              </a:rPr>
              <a:t>In a PhD program at the University of Toronto, learning about speech, articulation, articulatory deficits and aphasia, beginning in the 1970s</a:t>
            </a:r>
          </a:p>
          <a:p>
            <a:pPr lvl="1"/>
            <a:r>
              <a:rPr lang="en-CA" dirty="0">
                <a:latin typeface="Arial" panose="020B0604020202020204" pitchFamily="34" charset="0"/>
                <a:cs typeface="Arial" panose="020B0604020202020204" pitchFamily="34" charset="0"/>
              </a:rPr>
              <a:t>Member of the psycholinguistics team, </a:t>
            </a:r>
            <a:r>
              <a:rPr lang="fr-FR" dirty="0">
                <a:latin typeface="Arial" panose="020B0604020202020204" pitchFamily="34" charset="0"/>
                <a:cs typeface="Arial" panose="020B0604020202020204" pitchFamily="34" charset="0"/>
              </a:rPr>
              <a:t>UQAM | Université du Québec à Montréal 1978-1991</a:t>
            </a:r>
          </a:p>
          <a:p>
            <a:pPr lvl="1"/>
            <a:r>
              <a:rPr lang="fr-FR" dirty="0" err="1">
                <a:latin typeface="Arial" panose="020B0604020202020204" pitchFamily="34" charset="0"/>
                <a:cs typeface="Arial" panose="020B0604020202020204" pitchFamily="34" charset="0"/>
              </a:rPr>
              <a:t>Many</a:t>
            </a:r>
            <a:r>
              <a:rPr lang="fr-FR" dirty="0">
                <a:latin typeface="Arial" panose="020B0604020202020204" pitchFamily="34" charset="0"/>
                <a:cs typeface="Arial" panose="020B0604020202020204" pitchFamily="34" charset="0"/>
              </a:rPr>
              <a:t> publications about speech, Université de Lausanne,1991-2008 </a:t>
            </a:r>
            <a:r>
              <a:rPr lang="fr-FR" u="sng" dirty="0">
                <a:solidFill>
                  <a:srgbClr val="0070C0"/>
                </a:solidFill>
                <a:latin typeface="Arial" panose="020B0604020202020204" pitchFamily="34" charset="0"/>
                <a:cs typeface="Arial" panose="020B0604020202020204" pitchFamily="34" charset="0"/>
                <a:hlinkClick r:id="rId3"/>
              </a:rPr>
              <a:t>https://www.erickeller.ch/Kellerdoc.html</a:t>
            </a:r>
            <a:r>
              <a:rPr lang="fr-FR" u="sng" dirty="0">
                <a:solidFill>
                  <a:srgbClr val="0070C0"/>
                </a:solidFill>
                <a:latin typeface="Arial" panose="020B0604020202020204" pitchFamily="34" charset="0"/>
                <a:cs typeface="Arial" panose="020B0604020202020204" pitchFamily="34" charset="0"/>
              </a:rPr>
              <a:t> </a:t>
            </a:r>
          </a:p>
          <a:p>
            <a:r>
              <a:rPr lang="en-CA" b="1" i="1" dirty="0"/>
              <a:t>Sounds studies</a:t>
            </a:r>
            <a:r>
              <a:rPr lang="en-CA" b="1" dirty="0"/>
              <a:t> after retirement</a:t>
            </a:r>
          </a:p>
          <a:p>
            <a:pPr lvl="1"/>
            <a:r>
              <a:rPr lang="fr-FR" dirty="0" err="1">
                <a:latin typeface="Arial" panose="020B0604020202020204" pitchFamily="34" charset="0"/>
                <a:cs typeface="Arial" panose="020B0604020202020204" pitchFamily="34" charset="0"/>
              </a:rPr>
              <a:t>After</a:t>
            </a:r>
            <a:r>
              <a:rPr lang="fr-FR" dirty="0">
                <a:latin typeface="Arial" panose="020B0604020202020204" pitchFamily="34" charset="0"/>
                <a:cs typeface="Arial" panose="020B0604020202020204" pitchFamily="34" charset="0"/>
              </a:rPr>
              <a:t> 50 </a:t>
            </a:r>
            <a:r>
              <a:rPr lang="fr-FR" dirty="0" err="1">
                <a:latin typeface="Arial" panose="020B0604020202020204" pitchFamily="34" charset="0"/>
                <a:cs typeface="Arial" panose="020B0604020202020204" pitchFamily="34" charset="0"/>
              </a:rPr>
              <a:t>years</a:t>
            </a:r>
            <a:r>
              <a:rPr lang="fr-FR" dirty="0">
                <a:latin typeface="Arial" panose="020B0604020202020204" pitchFamily="34" charset="0"/>
                <a:cs typeface="Arial" panose="020B0604020202020204" pitchFamily="34" charset="0"/>
              </a:rPr>
              <a:t> in </a:t>
            </a:r>
            <a:r>
              <a:rPr lang="fr-FR" b="1" dirty="0">
                <a:latin typeface="Arial" panose="020B0604020202020204" pitchFamily="34" charset="0"/>
                <a:cs typeface="Arial" panose="020B0604020202020204" pitchFamily="34" charset="0"/>
              </a:rPr>
              <a:t>speech</a:t>
            </a:r>
            <a:r>
              <a:rPr lang="fr-FR" dirty="0">
                <a:latin typeface="Arial" panose="020B0604020202020204" pitchFamily="34" charset="0"/>
                <a:cs typeface="Arial" panose="020B0604020202020204" pitchFamily="34" charset="0"/>
              </a:rPr>
              <a:t>, I </a:t>
            </a:r>
            <a:r>
              <a:rPr lang="fr-FR" dirty="0" err="1">
                <a:latin typeface="Arial" panose="020B0604020202020204" pitchFamily="34" charset="0"/>
                <a:cs typeface="Arial" panose="020B0604020202020204" pitchFamily="34" charset="0"/>
              </a:rPr>
              <a:t>began</a:t>
            </a:r>
            <a:r>
              <a:rPr lang="fr-FR" dirty="0">
                <a:latin typeface="Arial" panose="020B0604020202020204" pitchFamily="34" charset="0"/>
                <a:cs typeface="Arial" panose="020B0604020202020204" pitchFamily="34" charset="0"/>
              </a:rPr>
              <a:t> to </a:t>
            </a:r>
            <a:r>
              <a:rPr lang="fr-FR" dirty="0" err="1">
                <a:latin typeface="Arial" panose="020B0604020202020204" pitchFamily="34" charset="0"/>
                <a:cs typeface="Arial" panose="020B0604020202020204" pitchFamily="34" charset="0"/>
              </a:rPr>
              <a:t>investigate</a:t>
            </a:r>
            <a:r>
              <a:rPr lang="fr-FR"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classical</a:t>
            </a:r>
            <a:r>
              <a:rPr lang="fr-FR" b="1" dirty="0">
                <a:latin typeface="Arial" panose="020B0604020202020204" pitchFamily="34" charset="0"/>
                <a:cs typeface="Arial" panose="020B0604020202020204" pitchFamily="34" charset="0"/>
              </a:rPr>
              <a:t> music</a:t>
            </a:r>
            <a:r>
              <a:rPr lang="fr-FR" dirty="0">
                <a:latin typeface="Arial" panose="020B0604020202020204" pitchFamily="34" charset="0"/>
                <a:cs typeface="Arial" panose="020B0604020202020204" pitchFamily="34" charset="0"/>
              </a:rPr>
              <a:t>. </a:t>
            </a:r>
            <a:r>
              <a:rPr lang="fr-FR"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https://www.neoclassix.info</a:t>
            </a:r>
            <a:endParaRPr lang="fr-FR" dirty="0">
              <a:highlight>
                <a:srgbClr val="FFFF00"/>
              </a:highlight>
              <a:latin typeface="Arial" panose="020B0604020202020204" pitchFamily="34" charset="0"/>
              <a:cs typeface="Arial" panose="020B0604020202020204" pitchFamily="34" charset="0"/>
            </a:endParaRPr>
          </a:p>
          <a:p>
            <a:pPr lvl="1"/>
            <a:r>
              <a:rPr lang="fr-FR" dirty="0" err="1">
                <a:highlight>
                  <a:srgbClr val="FFFF00"/>
                </a:highlight>
                <a:latin typeface="Arial" panose="020B0604020202020204" pitchFamily="34" charset="0"/>
                <a:cs typeface="Arial" panose="020B0604020202020204" pitchFamily="34" charset="0"/>
              </a:rPr>
              <a:t>Now</a:t>
            </a:r>
            <a:r>
              <a:rPr lang="fr-FR" dirty="0">
                <a:highlight>
                  <a:srgbClr val="FFFF00"/>
                </a:highlight>
                <a:latin typeface="Arial" panose="020B0604020202020204" pitchFamily="34" charset="0"/>
                <a:cs typeface="Arial" panose="020B0604020202020204" pitchFamily="34" charset="0"/>
              </a:rPr>
              <a:t> </a:t>
            </a:r>
            <a:r>
              <a:rPr lang="fr-FR" dirty="0" err="1">
                <a:highlight>
                  <a:srgbClr val="FFFF00"/>
                </a:highlight>
                <a:latin typeface="Arial" panose="020B0604020202020204" pitchFamily="34" charset="0"/>
                <a:cs typeface="Arial" panose="020B0604020202020204" pitchFamily="34" charset="0"/>
              </a:rPr>
              <a:t>we’re</a:t>
            </a:r>
            <a:r>
              <a:rPr lang="fr-FR" dirty="0">
                <a:highlight>
                  <a:srgbClr val="FFFF00"/>
                </a:highlight>
                <a:latin typeface="Arial" panose="020B0604020202020204" pitchFamily="34" charset="0"/>
                <a:cs typeface="Arial" panose="020B0604020202020204" pitchFamily="34" charset="0"/>
              </a:rPr>
              <a:t> in 2025 and I </a:t>
            </a:r>
            <a:r>
              <a:rPr lang="fr-FR" dirty="0" err="1">
                <a:highlight>
                  <a:srgbClr val="FFFF00"/>
                </a:highlight>
                <a:latin typeface="Arial" panose="020B0604020202020204" pitchFamily="34" charset="0"/>
                <a:cs typeface="Arial" panose="020B0604020202020204" pitchFamily="34" charset="0"/>
              </a:rPr>
              <a:t>am</a:t>
            </a:r>
            <a:r>
              <a:rPr lang="fr-FR" dirty="0">
                <a:highlight>
                  <a:srgbClr val="FFFF00"/>
                </a:highlight>
                <a:latin typeface="Arial" panose="020B0604020202020204" pitchFamily="34" charset="0"/>
                <a:cs typeface="Arial" panose="020B0604020202020204" pitchFamily="34" charset="0"/>
              </a:rPr>
              <a:t> 80, and </a:t>
            </a:r>
            <a:r>
              <a:rPr lang="fr-FR" dirty="0" err="1">
                <a:highlight>
                  <a:srgbClr val="FFFF00"/>
                </a:highlight>
                <a:latin typeface="Arial" panose="020B0604020202020204" pitchFamily="34" charset="0"/>
                <a:cs typeface="Arial" panose="020B0604020202020204" pitchFamily="34" charset="0"/>
              </a:rPr>
              <a:t>am</a:t>
            </a:r>
            <a:r>
              <a:rPr lang="fr-FR" dirty="0">
                <a:highlight>
                  <a:srgbClr val="FFFF00"/>
                </a:highlight>
                <a:latin typeface="Arial" panose="020B0604020202020204" pitchFamily="34" charset="0"/>
                <a:cs typeface="Arial" panose="020B0604020202020204" pitchFamily="34" charset="0"/>
              </a:rPr>
              <a:t> </a:t>
            </a:r>
            <a:r>
              <a:rPr lang="fr-FR" dirty="0" err="1">
                <a:highlight>
                  <a:srgbClr val="FFFF00"/>
                </a:highlight>
                <a:latin typeface="Arial" panose="020B0604020202020204" pitchFamily="34" charset="0"/>
                <a:cs typeface="Arial" panose="020B0604020202020204" pitchFamily="34" charset="0"/>
              </a:rPr>
              <a:t>still</a:t>
            </a:r>
            <a:r>
              <a:rPr lang="fr-FR" dirty="0">
                <a:highlight>
                  <a:srgbClr val="FFFF00"/>
                </a:highlight>
                <a:latin typeface="Arial" panose="020B0604020202020204" pitchFamily="34" charset="0"/>
                <a:cs typeface="Arial" panose="020B0604020202020204" pitchFamily="34" charset="0"/>
              </a:rPr>
              <a:t> in the </a:t>
            </a:r>
            <a:r>
              <a:rPr lang="fr-FR" dirty="0" err="1">
                <a:highlight>
                  <a:srgbClr val="FFFF00"/>
                </a:highlight>
                <a:latin typeface="Arial" panose="020B0604020202020204" pitchFamily="34" charset="0"/>
                <a:cs typeface="Arial" panose="020B0604020202020204" pitchFamily="34" charset="0"/>
              </a:rPr>
              <a:t>field</a:t>
            </a:r>
            <a:r>
              <a:rPr lang="fr-FR" dirty="0">
                <a:highlight>
                  <a:srgbClr val="FFFF00"/>
                </a:highlight>
                <a:latin typeface="Arial" panose="020B0604020202020204" pitchFamily="34" charset="0"/>
                <a:cs typeface="Arial" panose="020B0604020202020204" pitchFamily="34" charset="0"/>
              </a:rPr>
              <a:t> of </a:t>
            </a:r>
            <a:r>
              <a:rPr lang="fr-FR" b="1" dirty="0" err="1">
                <a:highlight>
                  <a:srgbClr val="FFFF00"/>
                </a:highlight>
                <a:latin typeface="Arial" panose="020B0604020202020204" pitchFamily="34" charset="0"/>
                <a:cs typeface="Arial" panose="020B0604020202020204" pitchFamily="34" charset="0"/>
              </a:rPr>
              <a:t>sounds</a:t>
            </a:r>
            <a:r>
              <a:rPr lang="fr-FR" dirty="0">
                <a:highlight>
                  <a:srgbClr val="FFFF00"/>
                </a:highlight>
                <a:latin typeface="Arial" panose="020B0604020202020204" pitchFamily="34" charset="0"/>
                <a:cs typeface="Arial" panose="020B0604020202020204" pitchFamily="34" charset="0"/>
              </a:rPr>
              <a:t>.</a:t>
            </a:r>
          </a:p>
          <a:p>
            <a:pPr lvl="1"/>
            <a:r>
              <a:rPr lang="fr-FR" dirty="0" err="1">
                <a:highlight>
                  <a:srgbClr val="FFFF00"/>
                </a:highlight>
                <a:latin typeface="Arial" panose="020B0604020202020204" pitchFamily="34" charset="0"/>
                <a:cs typeface="Arial" panose="020B0604020202020204" pitchFamily="34" charset="0"/>
              </a:rPr>
              <a:t>After</a:t>
            </a:r>
            <a:r>
              <a:rPr lang="fr-FR" dirty="0">
                <a:highlight>
                  <a:srgbClr val="FFFF00"/>
                </a:highlight>
                <a:latin typeface="Arial" panose="020B0604020202020204" pitchFamily="34" charset="0"/>
                <a:cs typeface="Arial" panose="020B0604020202020204" pitchFamily="34" charset="0"/>
              </a:rPr>
              <a:t> 10 </a:t>
            </a:r>
            <a:r>
              <a:rPr lang="fr-FR" dirty="0" err="1">
                <a:highlight>
                  <a:srgbClr val="FFFF00"/>
                </a:highlight>
                <a:latin typeface="Arial" panose="020B0604020202020204" pitchFamily="34" charset="0"/>
                <a:cs typeface="Arial" panose="020B0604020202020204" pitchFamily="34" charset="0"/>
              </a:rPr>
              <a:t>years</a:t>
            </a:r>
            <a:r>
              <a:rPr lang="fr-FR" dirty="0">
                <a:highlight>
                  <a:srgbClr val="FFFF00"/>
                </a:highlight>
                <a:latin typeface="Arial" panose="020B0604020202020204" pitchFamily="34" charset="0"/>
                <a:cs typeface="Arial" panose="020B0604020202020204" pitchFamily="34" charset="0"/>
              </a:rPr>
              <a:t> of </a:t>
            </a:r>
            <a:r>
              <a:rPr lang="fr-FR" dirty="0" err="1">
                <a:highlight>
                  <a:srgbClr val="FFFF00"/>
                </a:highlight>
                <a:latin typeface="Arial" panose="020B0604020202020204" pitchFamily="34" charset="0"/>
                <a:cs typeface="Arial" panose="020B0604020202020204" pitchFamily="34" charset="0"/>
              </a:rPr>
              <a:t>classical</a:t>
            </a:r>
            <a:r>
              <a:rPr lang="fr-FR" dirty="0">
                <a:highlight>
                  <a:srgbClr val="FFFF00"/>
                </a:highlight>
                <a:latin typeface="Arial" panose="020B0604020202020204" pitchFamily="34" charset="0"/>
                <a:cs typeface="Arial" panose="020B0604020202020204" pitchFamily="34" charset="0"/>
              </a:rPr>
              <a:t> music, more </a:t>
            </a:r>
            <a:r>
              <a:rPr lang="fr-FR" dirty="0" err="1">
                <a:highlight>
                  <a:srgbClr val="FFFF00"/>
                </a:highlight>
                <a:latin typeface="Arial" panose="020B0604020202020204" pitchFamily="34" charset="0"/>
                <a:cs typeface="Arial" panose="020B0604020202020204" pitchFamily="34" charset="0"/>
              </a:rPr>
              <a:t>is</a:t>
            </a:r>
            <a:r>
              <a:rPr lang="fr-FR" dirty="0">
                <a:highlight>
                  <a:srgbClr val="FFFF00"/>
                </a:highlight>
                <a:latin typeface="Arial" panose="020B0604020202020204" pitchFamily="34" charset="0"/>
                <a:cs typeface="Arial" panose="020B0604020202020204" pitchFamily="34" charset="0"/>
              </a:rPr>
              <a:t> to come…   </a:t>
            </a:r>
            <a:endParaRPr lang="en-CA" dirty="0"/>
          </a:p>
        </p:txBody>
      </p:sp>
      <p:sp>
        <p:nvSpPr>
          <p:cNvPr id="4" name="Arrow: Right 3">
            <a:extLst>
              <a:ext uri="{FF2B5EF4-FFF2-40B4-BE49-F238E27FC236}">
                <a16:creationId xmlns:a16="http://schemas.microsoft.com/office/drawing/2014/main" id="{5DE75CF9-5805-3903-25B4-E85CE5E50580}"/>
              </a:ext>
            </a:extLst>
          </p:cNvPr>
          <p:cNvSpPr/>
          <p:nvPr/>
        </p:nvSpPr>
        <p:spPr>
          <a:xfrm flipV="1">
            <a:off x="8199912" y="5737967"/>
            <a:ext cx="536414" cy="3019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w="0"/>
              <a:solidFill>
                <a:schemeClr val="tx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9966BD17-2E0D-7979-88F1-C603DDFEBDDC}"/>
              </a:ext>
            </a:extLst>
          </p:cNvPr>
          <p:cNvPicPr>
            <a:picLocks noChangeAspect="1"/>
          </p:cNvPicPr>
          <p:nvPr/>
        </p:nvPicPr>
        <p:blipFill>
          <a:blip r:embed="rId5"/>
          <a:stretch>
            <a:fillRect/>
          </a:stretch>
        </p:blipFill>
        <p:spPr>
          <a:xfrm>
            <a:off x="8199912" y="1731673"/>
            <a:ext cx="3013461" cy="3871357"/>
          </a:xfrm>
          <a:prstGeom prst="rect">
            <a:avLst/>
          </a:prstGeom>
        </p:spPr>
      </p:pic>
      <p:sp>
        <p:nvSpPr>
          <p:cNvPr id="7" name="TextBox 6">
            <a:extLst>
              <a:ext uri="{FF2B5EF4-FFF2-40B4-BE49-F238E27FC236}">
                <a16:creationId xmlns:a16="http://schemas.microsoft.com/office/drawing/2014/main" id="{2CBE5CBE-84DB-6D07-FFC5-8D430D89405B}"/>
              </a:ext>
            </a:extLst>
          </p:cNvPr>
          <p:cNvSpPr txBox="1"/>
          <p:nvPr/>
        </p:nvSpPr>
        <p:spPr>
          <a:xfrm>
            <a:off x="8199912" y="1388825"/>
            <a:ext cx="3070761" cy="369332"/>
          </a:xfrm>
          <a:prstGeom prst="rect">
            <a:avLst/>
          </a:prstGeom>
          <a:noFill/>
        </p:spPr>
        <p:txBody>
          <a:bodyPr wrap="square" rtlCol="0">
            <a:spAutoFit/>
          </a:bodyPr>
          <a:lstStyle/>
          <a:p>
            <a:r>
              <a:rPr lang="en-CA" sz="1600" dirty="0"/>
              <a:t>1972 - Notice “NP + VP” on </a:t>
            </a:r>
            <a:r>
              <a:rPr lang="en-CA" dirty="0"/>
              <a:t>board</a:t>
            </a:r>
          </a:p>
        </p:txBody>
      </p:sp>
    </p:spTree>
    <p:extLst>
      <p:ext uri="{BB962C8B-B14F-4D97-AF65-F5344CB8AC3E}">
        <p14:creationId xmlns:p14="http://schemas.microsoft.com/office/powerpoint/2010/main" val="154129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0B21A-5412-5E29-0DAF-923BFE3FCE44}"/>
              </a:ext>
            </a:extLst>
          </p:cNvPr>
          <p:cNvSpPr>
            <a:spLocks noGrp="1"/>
          </p:cNvSpPr>
          <p:nvPr>
            <p:ph type="title"/>
          </p:nvPr>
        </p:nvSpPr>
        <p:spPr/>
        <p:txBody>
          <a:bodyPr/>
          <a:lstStyle/>
          <a:p>
            <a:r>
              <a:rPr lang="en-CA" b="1" dirty="0">
                <a:solidFill>
                  <a:srgbClr val="C00000"/>
                </a:solidFill>
              </a:rPr>
              <a:t>Original “Blind Mary”</a:t>
            </a:r>
          </a:p>
        </p:txBody>
      </p:sp>
      <p:sp>
        <p:nvSpPr>
          <p:cNvPr id="5" name="Content Placeholder 4">
            <a:extLst>
              <a:ext uri="{FF2B5EF4-FFF2-40B4-BE49-F238E27FC236}">
                <a16:creationId xmlns:a16="http://schemas.microsoft.com/office/drawing/2014/main" id="{43E30F7C-35A2-EB93-A0F6-394C44CD63C0}"/>
              </a:ext>
            </a:extLst>
          </p:cNvPr>
          <p:cNvSpPr>
            <a:spLocks noGrp="1"/>
          </p:cNvSpPr>
          <p:nvPr>
            <p:ph idx="1"/>
          </p:nvPr>
        </p:nvSpPr>
        <p:spPr>
          <a:xfrm>
            <a:off x="570016" y="2137558"/>
            <a:ext cx="5029200" cy="3815186"/>
          </a:xfrm>
        </p:spPr>
        <p:txBody>
          <a:bodyPr>
            <a:normAutofit fontScale="62500" lnSpcReduction="20000"/>
          </a:bodyPr>
          <a:lstStyle/>
          <a:p>
            <a:r>
              <a:rPr lang="en-US" sz="3800" b="1" dirty="0"/>
              <a:t>How do composers develop their melodies? </a:t>
            </a:r>
          </a:p>
          <a:p>
            <a:r>
              <a:rPr lang="en-US" sz="3800" b="1" dirty="0"/>
              <a:t>I wanted to try composing.</a:t>
            </a:r>
          </a:p>
          <a:p>
            <a:r>
              <a:rPr lang="en-CA" dirty="0"/>
              <a:t>Scores by Turlough O'Carolan were a good start.</a:t>
            </a:r>
          </a:p>
          <a:p>
            <a:r>
              <a:rPr lang="en-CA" dirty="0"/>
              <a:t>Turlough O'Carolan was a blind Irish musician that lived from 1670 to 1738. His tunes were captured as short melodies, typically only one to two pages long. </a:t>
            </a:r>
          </a:p>
          <a:p>
            <a:r>
              <a:rPr lang="en-CA" dirty="0"/>
              <a:t>I concentrated on thirty of these short tunes.</a:t>
            </a:r>
          </a:p>
          <a:p>
            <a:r>
              <a:rPr lang="en-CA" b="1" dirty="0">
                <a:solidFill>
                  <a:srgbClr val="C00000"/>
                </a:solidFill>
              </a:rPr>
              <a:t>Here is one tune I worked on. </a:t>
            </a:r>
          </a:p>
          <a:p>
            <a:pPr marL="0" indent="0">
              <a:buNone/>
            </a:pPr>
            <a:endParaRPr lang="en-CA" dirty="0"/>
          </a:p>
          <a:p>
            <a:r>
              <a:rPr lang="en-CA" sz="2000" dirty="0"/>
              <a:t> O'Sullivan, Donal (1958). </a:t>
            </a:r>
            <a:r>
              <a:rPr lang="en-CA" sz="2000" i="1" dirty="0"/>
              <a:t>Carolan: The life, times, and music of an Irish harper</a:t>
            </a:r>
            <a:r>
              <a:rPr lang="en-CA" sz="2000" dirty="0"/>
              <a:t>. London, UK: Routledge and Kegan Paul. No. 182, p. 127.</a:t>
            </a:r>
          </a:p>
        </p:txBody>
      </p:sp>
      <p:pic>
        <p:nvPicPr>
          <p:cNvPr id="7" name="Picture 6">
            <a:extLst>
              <a:ext uri="{FF2B5EF4-FFF2-40B4-BE49-F238E27FC236}">
                <a16:creationId xmlns:a16="http://schemas.microsoft.com/office/drawing/2014/main" id="{8B5FB913-BA9A-EA40-05B0-66768F9BE14F}"/>
              </a:ext>
            </a:extLst>
          </p:cNvPr>
          <p:cNvPicPr>
            <a:picLocks noChangeAspect="1"/>
          </p:cNvPicPr>
          <p:nvPr/>
        </p:nvPicPr>
        <p:blipFill>
          <a:blip r:embed="rId4"/>
          <a:stretch>
            <a:fillRect/>
          </a:stretch>
        </p:blipFill>
        <p:spPr>
          <a:xfrm>
            <a:off x="5757439" y="1491072"/>
            <a:ext cx="6140470" cy="4461672"/>
          </a:xfrm>
          <a:prstGeom prst="rect">
            <a:avLst/>
          </a:prstGeom>
        </p:spPr>
      </p:pic>
      <p:pic>
        <p:nvPicPr>
          <p:cNvPr id="9" name="1_BlindMary-orig">
            <a:hlinkClick r:id="" action="ppaction://media"/>
            <a:extLst>
              <a:ext uri="{FF2B5EF4-FFF2-40B4-BE49-F238E27FC236}">
                <a16:creationId xmlns:a16="http://schemas.microsoft.com/office/drawing/2014/main" id="{FDFBD2C4-0FC0-B819-F07C-8B5187050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2447" y="1690688"/>
            <a:ext cx="347663" cy="347663"/>
          </a:xfrm>
          <a:prstGeom prst="rect">
            <a:avLst/>
          </a:prstGeom>
        </p:spPr>
      </p:pic>
      <p:sp>
        <p:nvSpPr>
          <p:cNvPr id="2" name="Arrow: Right 1">
            <a:extLst>
              <a:ext uri="{FF2B5EF4-FFF2-40B4-BE49-F238E27FC236}">
                <a16:creationId xmlns:a16="http://schemas.microsoft.com/office/drawing/2014/main" id="{165B8457-6D64-F11C-4335-0C42A9D92A01}"/>
              </a:ext>
            </a:extLst>
          </p:cNvPr>
          <p:cNvSpPr/>
          <p:nvPr/>
        </p:nvSpPr>
        <p:spPr>
          <a:xfrm flipV="1">
            <a:off x="3837215" y="4687496"/>
            <a:ext cx="697226" cy="3019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76513727"/>
      </p:ext>
    </p:extLst>
  </p:cSld>
  <p:clrMapOvr>
    <a:masterClrMapping/>
  </p:clrMapOvr>
  <mc:AlternateContent xmlns:mc="http://schemas.openxmlformats.org/markup-compatibility/2006" xmlns:p14="http://schemas.microsoft.com/office/powerpoint/2010/main">
    <mc:Choice Requires="p14">
      <p:transition spd="slow" p14:dur="2000" advTm="22911"/>
    </mc:Choice>
    <mc:Fallback xmlns="">
      <p:transition spd="slow" advTm="22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5101-C887-D9CE-5C96-0A34E53E9170}"/>
              </a:ext>
            </a:extLst>
          </p:cNvPr>
          <p:cNvSpPr>
            <a:spLocks noGrp="1"/>
          </p:cNvSpPr>
          <p:nvPr>
            <p:ph type="title"/>
          </p:nvPr>
        </p:nvSpPr>
        <p:spPr/>
        <p:txBody>
          <a:bodyPr/>
          <a:lstStyle/>
          <a:p>
            <a:r>
              <a:rPr lang="en-CA" b="1" dirty="0">
                <a:solidFill>
                  <a:srgbClr val="C00000"/>
                </a:solidFill>
              </a:rPr>
              <a:t>Eric’s Version of “Blind Mary”</a:t>
            </a:r>
          </a:p>
        </p:txBody>
      </p:sp>
      <p:pic>
        <p:nvPicPr>
          <p:cNvPr id="5" name="Content Placeholder 4">
            <a:extLst>
              <a:ext uri="{FF2B5EF4-FFF2-40B4-BE49-F238E27FC236}">
                <a16:creationId xmlns:a16="http://schemas.microsoft.com/office/drawing/2014/main" id="{F1AEFDF8-2076-6615-9A29-B3AC9128B0F8}"/>
              </a:ext>
            </a:extLst>
          </p:cNvPr>
          <p:cNvPicPr>
            <a:picLocks noGrp="1" noChangeAspect="1"/>
          </p:cNvPicPr>
          <p:nvPr>
            <p:ph idx="1"/>
          </p:nvPr>
        </p:nvPicPr>
        <p:blipFill>
          <a:blip r:embed="rId4"/>
          <a:stretch>
            <a:fillRect/>
          </a:stretch>
        </p:blipFill>
        <p:spPr>
          <a:xfrm>
            <a:off x="6721434" y="1296996"/>
            <a:ext cx="4483925" cy="5249318"/>
          </a:xfrm>
        </p:spPr>
      </p:pic>
      <p:sp>
        <p:nvSpPr>
          <p:cNvPr id="8" name="TextBox 7">
            <a:extLst>
              <a:ext uri="{FF2B5EF4-FFF2-40B4-BE49-F238E27FC236}">
                <a16:creationId xmlns:a16="http://schemas.microsoft.com/office/drawing/2014/main" id="{1F108040-5BD6-B468-F3BF-42E10EC3845A}"/>
              </a:ext>
            </a:extLst>
          </p:cNvPr>
          <p:cNvSpPr txBox="1"/>
          <p:nvPr/>
        </p:nvSpPr>
        <p:spPr>
          <a:xfrm>
            <a:off x="1929740" y="2547257"/>
            <a:ext cx="184731" cy="369332"/>
          </a:xfrm>
          <a:prstGeom prst="rect">
            <a:avLst/>
          </a:prstGeom>
          <a:noFill/>
        </p:spPr>
        <p:txBody>
          <a:bodyPr wrap="none" rtlCol="0">
            <a:spAutoFit/>
          </a:bodyPr>
          <a:lstStyle/>
          <a:p>
            <a:endParaRPr lang="en-CA" dirty="0"/>
          </a:p>
        </p:txBody>
      </p:sp>
      <p:sp>
        <p:nvSpPr>
          <p:cNvPr id="10" name="TextBox 9">
            <a:extLst>
              <a:ext uri="{FF2B5EF4-FFF2-40B4-BE49-F238E27FC236}">
                <a16:creationId xmlns:a16="http://schemas.microsoft.com/office/drawing/2014/main" id="{273AAD50-484F-FE1B-466E-FC11DA12A037}"/>
              </a:ext>
            </a:extLst>
          </p:cNvPr>
          <p:cNvSpPr txBox="1"/>
          <p:nvPr/>
        </p:nvSpPr>
        <p:spPr>
          <a:xfrm>
            <a:off x="859693" y="1639316"/>
            <a:ext cx="5586352" cy="1815882"/>
          </a:xfrm>
          <a:prstGeom prst="rect">
            <a:avLst/>
          </a:prstGeom>
          <a:noFill/>
        </p:spPr>
        <p:txBody>
          <a:bodyPr wrap="square" rtlCol="0">
            <a:spAutoFit/>
          </a:bodyPr>
          <a:lstStyle/>
          <a:p>
            <a:r>
              <a:rPr lang="en-CA" sz="2000" b="1" dirty="0"/>
              <a:t>Right out of the box, music sounded too rigid.</a:t>
            </a:r>
          </a:p>
          <a:p>
            <a:r>
              <a:rPr lang="en-CA" dirty="0"/>
              <a:t>I used the techniques described </a:t>
            </a:r>
            <a:r>
              <a:rPr lang="en-CA" b="1" i="1" dirty="0">
                <a:solidFill>
                  <a:srgbClr val="0070C0"/>
                </a:solidFill>
                <a:hlinkClick r:id="rId5" action="ppaction://hlinkpres?slideindex=1&amp;slidetitle="/>
              </a:rPr>
              <a:t>here</a:t>
            </a:r>
            <a:r>
              <a:rPr lang="en-CA" dirty="0"/>
              <a:t> to smooth the auditory line: </a:t>
            </a:r>
            <a:r>
              <a:rPr lang="en-CA" dirty="0">
                <a:hlinkClick r:id="rId6"/>
              </a:rPr>
              <a:t>https://neoclassix.info/index.php/en/about-the-composer</a:t>
            </a:r>
            <a:r>
              <a:rPr lang="en-CA" dirty="0"/>
              <a:t>.</a:t>
            </a:r>
            <a:endParaRPr lang="en-CA" dirty="0">
              <a:effectLst/>
            </a:endParaRPr>
          </a:p>
          <a:p>
            <a:endParaRPr lang="en-CA" dirty="0"/>
          </a:p>
          <a:p>
            <a:r>
              <a:rPr lang="en-CA" sz="2000" b="1" dirty="0"/>
              <a:t>Final Version 3:27</a:t>
            </a:r>
          </a:p>
        </p:txBody>
      </p:sp>
      <p:pic>
        <p:nvPicPr>
          <p:cNvPr id="13" name="Picture 12">
            <a:extLst>
              <a:ext uri="{FF2B5EF4-FFF2-40B4-BE49-F238E27FC236}">
                <a16:creationId xmlns:a16="http://schemas.microsoft.com/office/drawing/2014/main" id="{BCAAD85E-F37D-9F6E-6546-521CF75B9A38}"/>
              </a:ext>
            </a:extLst>
          </p:cNvPr>
          <p:cNvPicPr>
            <a:picLocks noChangeAspect="1"/>
          </p:cNvPicPr>
          <p:nvPr/>
        </p:nvPicPr>
        <p:blipFill>
          <a:blip r:embed="rId7"/>
          <a:stretch>
            <a:fillRect/>
          </a:stretch>
        </p:blipFill>
        <p:spPr>
          <a:xfrm>
            <a:off x="888392" y="3709267"/>
            <a:ext cx="5435497" cy="2835729"/>
          </a:xfrm>
          <a:prstGeom prst="rect">
            <a:avLst/>
          </a:prstGeom>
        </p:spPr>
      </p:pic>
      <p:pic>
        <p:nvPicPr>
          <p:cNvPr id="14" name="3_BlindMary-finished">
            <a:hlinkClick r:id="" action="ppaction://media"/>
            <a:extLst>
              <a:ext uri="{FF2B5EF4-FFF2-40B4-BE49-F238E27FC236}">
                <a16:creationId xmlns:a16="http://schemas.microsoft.com/office/drawing/2014/main" id="{B9228914-5227-BD94-BEEA-2894961226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12507" y="3094851"/>
            <a:ext cx="347663" cy="347663"/>
          </a:xfrm>
          <a:prstGeom prst="rect">
            <a:avLst/>
          </a:prstGeom>
        </p:spPr>
      </p:pic>
    </p:spTree>
    <p:extLst>
      <p:ext uri="{BB962C8B-B14F-4D97-AF65-F5344CB8AC3E}">
        <p14:creationId xmlns:p14="http://schemas.microsoft.com/office/powerpoint/2010/main" val="416095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3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8085-1FFF-44DD-A144-D794D923CF00}"/>
              </a:ext>
            </a:extLst>
          </p:cNvPr>
          <p:cNvSpPr>
            <a:spLocks noGrp="1"/>
          </p:cNvSpPr>
          <p:nvPr>
            <p:ph type="title"/>
          </p:nvPr>
        </p:nvSpPr>
        <p:spPr>
          <a:xfrm>
            <a:off x="1199408" y="944976"/>
            <a:ext cx="9460676" cy="1325563"/>
          </a:xfrm>
        </p:spPr>
        <p:txBody>
          <a:bodyPr>
            <a:normAutofit/>
          </a:bodyPr>
          <a:lstStyle/>
          <a:p>
            <a:pPr algn="ctr"/>
            <a:r>
              <a:rPr lang="en-CA" sz="4400" b="1" dirty="0">
                <a:solidFill>
                  <a:srgbClr val="C00000"/>
                </a:solidFill>
              </a:rPr>
              <a:t>Résumé</a:t>
            </a:r>
            <a:endParaRPr lang="en-US" sz="4400" b="1" dirty="0">
              <a:solidFill>
                <a:srgbClr val="C00000"/>
              </a:solidFill>
            </a:endParaRPr>
          </a:p>
        </p:txBody>
      </p:sp>
      <p:graphicFrame>
        <p:nvGraphicFramePr>
          <p:cNvPr id="5" name="Content Placeholder 2" descr="SmartArt Process Diagram">
            <a:extLst>
              <a:ext uri="{FF2B5EF4-FFF2-40B4-BE49-F238E27FC236}">
                <a16:creationId xmlns:a16="http://schemas.microsoft.com/office/drawing/2014/main" id="{60233515-42BF-4401-AB7F-458C06159D34}"/>
              </a:ext>
            </a:extLst>
          </p:cNvPr>
          <p:cNvGraphicFramePr>
            <a:graphicFrameLocks noGrp="1"/>
          </p:cNvGraphicFramePr>
          <p:nvPr>
            <p:ph idx="1"/>
            <p:extLst>
              <p:ext uri="{D42A27DB-BD31-4B8C-83A1-F6EECF244321}">
                <p14:modId xmlns:p14="http://schemas.microsoft.com/office/powerpoint/2010/main" val="1421587977"/>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3773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BCA6-C7E4-AEB4-9C75-DD408B2BEED2}"/>
              </a:ext>
            </a:extLst>
          </p:cNvPr>
          <p:cNvSpPr>
            <a:spLocks noGrp="1"/>
          </p:cNvSpPr>
          <p:nvPr>
            <p:ph type="title"/>
          </p:nvPr>
        </p:nvSpPr>
        <p:spPr/>
        <p:txBody>
          <a:bodyPr/>
          <a:lstStyle/>
          <a:p>
            <a:r>
              <a:rPr lang="en-CA" b="1" dirty="0">
                <a:solidFill>
                  <a:srgbClr val="C00000"/>
                </a:solidFill>
              </a:rPr>
              <a:t>Reflections</a:t>
            </a:r>
          </a:p>
        </p:txBody>
      </p:sp>
      <p:sp>
        <p:nvSpPr>
          <p:cNvPr id="3" name="Content Placeholder 2">
            <a:extLst>
              <a:ext uri="{FF2B5EF4-FFF2-40B4-BE49-F238E27FC236}">
                <a16:creationId xmlns:a16="http://schemas.microsoft.com/office/drawing/2014/main" id="{F5EA54F4-FD02-4BDA-0296-867A6D4C022E}"/>
              </a:ext>
            </a:extLst>
          </p:cNvPr>
          <p:cNvSpPr>
            <a:spLocks noGrp="1"/>
          </p:cNvSpPr>
          <p:nvPr>
            <p:ph idx="1"/>
          </p:nvPr>
        </p:nvSpPr>
        <p:spPr/>
        <p:txBody>
          <a:bodyPr>
            <a:normAutofit/>
          </a:bodyPr>
          <a:lstStyle/>
          <a:p>
            <a:r>
              <a:rPr lang="en-CA" sz="3000" b="1" dirty="0"/>
              <a:t>John Sebastian Bach wrote two different types of music. </a:t>
            </a:r>
          </a:p>
          <a:p>
            <a:r>
              <a:rPr lang="en-CA" dirty="0"/>
              <a:t>On the one hand, he composed many exceptional pieces of music, typical of his time period. His compositions are numerous (tot. 1128), as were the various types of music that he presented. </a:t>
            </a:r>
            <a:endParaRPr lang="en-CA" dirty="0">
              <a:effectLst/>
            </a:endParaRPr>
          </a:p>
          <a:p>
            <a:r>
              <a:rPr lang="en-CA" dirty="0"/>
              <a:t>On the other hand, he also wrote some short pieces which appeared to be ordered. Toward the end of his life he was teaching in a prestigious live-in choir in Leipzig. He may have produced these compositions just for this </a:t>
            </a:r>
            <a:r>
              <a:rPr lang="en-CA" b="1" dirty="0"/>
              <a:t>teaching task</a:t>
            </a:r>
            <a:r>
              <a:rPr lang="en-CA" dirty="0"/>
              <a:t>.</a:t>
            </a:r>
            <a:endParaRPr lang="en-CA" dirty="0">
              <a:effectLst/>
            </a:endParaRPr>
          </a:p>
          <a:p>
            <a:r>
              <a:rPr lang="en-CA" dirty="0"/>
              <a:t>I analyzed this teaching corpus, particularly for its emotional motifs.</a:t>
            </a:r>
            <a:endParaRPr lang="en-CA" dirty="0">
              <a:effectLst/>
            </a:endParaRPr>
          </a:p>
        </p:txBody>
      </p:sp>
    </p:spTree>
    <p:extLst>
      <p:ext uri="{BB962C8B-B14F-4D97-AF65-F5344CB8AC3E}">
        <p14:creationId xmlns:p14="http://schemas.microsoft.com/office/powerpoint/2010/main" val="41748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51578-1BDD-1C5F-0387-8935D4D9554C}"/>
              </a:ext>
            </a:extLst>
          </p:cNvPr>
          <p:cNvSpPr>
            <a:spLocks noGrp="1"/>
          </p:cNvSpPr>
          <p:nvPr>
            <p:ph type="title"/>
          </p:nvPr>
        </p:nvSpPr>
        <p:spPr/>
        <p:txBody>
          <a:bodyPr/>
          <a:lstStyle/>
          <a:p>
            <a:r>
              <a:rPr lang="en-CA" b="1" dirty="0">
                <a:solidFill>
                  <a:srgbClr val="C00000"/>
                </a:solidFill>
              </a:rPr>
              <a:t>Bach's teaching corpus</a:t>
            </a:r>
          </a:p>
        </p:txBody>
      </p:sp>
      <p:sp>
        <p:nvSpPr>
          <p:cNvPr id="3" name="Content Placeholder 2">
            <a:extLst>
              <a:ext uri="{FF2B5EF4-FFF2-40B4-BE49-F238E27FC236}">
                <a16:creationId xmlns:a16="http://schemas.microsoft.com/office/drawing/2014/main" id="{1D91F6A8-9867-BDF9-7A34-F0A72DA834AD}"/>
              </a:ext>
            </a:extLst>
          </p:cNvPr>
          <p:cNvSpPr>
            <a:spLocks noGrp="1"/>
          </p:cNvSpPr>
          <p:nvPr>
            <p:ph idx="1"/>
          </p:nvPr>
        </p:nvSpPr>
        <p:spPr>
          <a:xfrm>
            <a:off x="838200" y="1991880"/>
            <a:ext cx="10348356" cy="3660775"/>
          </a:xfrm>
        </p:spPr>
        <p:txBody>
          <a:bodyPr>
            <a:normAutofit lnSpcReduction="10000"/>
          </a:bodyPr>
          <a:lstStyle/>
          <a:p>
            <a:pPr marL="0" indent="0">
              <a:buNone/>
            </a:pPr>
            <a:r>
              <a:rPr lang="en-CA" b="1" dirty="0"/>
              <a:t>Components:</a:t>
            </a:r>
          </a:p>
          <a:p>
            <a:r>
              <a:rPr lang="en-US" sz="2400" b="1" i="1" dirty="0"/>
              <a:t>Two-part Inventions</a:t>
            </a:r>
            <a:endParaRPr lang="en-US" sz="2400" i="1" dirty="0"/>
          </a:p>
          <a:p>
            <a:pPr lvl="1"/>
            <a:r>
              <a:rPr lang="en-US" dirty="0"/>
              <a:t>15 melodies, each about 2 lines long, for 1-2 minutes</a:t>
            </a:r>
            <a:endParaRPr lang="en-CA" b="1" i="1" dirty="0"/>
          </a:p>
          <a:p>
            <a:r>
              <a:rPr lang="en-CA" sz="2400" b="1" i="1" dirty="0"/>
              <a:t>Three-part Inventions</a:t>
            </a:r>
            <a:r>
              <a:rPr lang="en-CA" dirty="0"/>
              <a:t> </a:t>
            </a:r>
          </a:p>
          <a:p>
            <a:pPr lvl="1"/>
            <a:r>
              <a:rPr lang="en-CA" dirty="0"/>
              <a:t>15 melodies, each about 3 lines long, for 3-5 minutes</a:t>
            </a:r>
            <a:endParaRPr lang="en-CA" dirty="0">
              <a:effectLst/>
            </a:endParaRPr>
          </a:p>
          <a:p>
            <a:r>
              <a:rPr lang="en-CA" sz="2400" b="1" i="1" dirty="0"/>
              <a:t>Well-tempered Clavier, first and second elements</a:t>
            </a:r>
            <a:r>
              <a:rPr lang="en-CA" sz="2400" b="1" dirty="0"/>
              <a:t> </a:t>
            </a:r>
          </a:p>
          <a:p>
            <a:pPr lvl="1"/>
            <a:r>
              <a:rPr lang="en-CA" dirty="0"/>
              <a:t>24 melodies, containing </a:t>
            </a:r>
            <a:r>
              <a:rPr lang="en-CA" i="1" dirty="0"/>
              <a:t>two sections each</a:t>
            </a:r>
            <a:endParaRPr lang="en-CA" dirty="0"/>
          </a:p>
          <a:p>
            <a:pPr lvl="1"/>
            <a:r>
              <a:rPr lang="en-CA" dirty="0"/>
              <a:t>Each melody is written on about </a:t>
            </a:r>
            <a:r>
              <a:rPr lang="en-US" dirty="0"/>
              <a:t>two lines, each for 2-4 minutes</a:t>
            </a:r>
          </a:p>
          <a:p>
            <a:r>
              <a:rPr lang="en-CA" sz="2400" dirty="0">
                <a:effectLst/>
              </a:rPr>
              <a:t>Examples are given below.</a:t>
            </a:r>
          </a:p>
        </p:txBody>
      </p:sp>
    </p:spTree>
    <p:extLst>
      <p:ext uri="{BB962C8B-B14F-4D97-AF65-F5344CB8AC3E}">
        <p14:creationId xmlns:p14="http://schemas.microsoft.com/office/powerpoint/2010/main" val="1599109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6DEB-9D21-A7CE-DA81-DD7A30D0FFEB}"/>
              </a:ext>
            </a:extLst>
          </p:cNvPr>
          <p:cNvSpPr>
            <a:spLocks noGrp="1"/>
          </p:cNvSpPr>
          <p:nvPr>
            <p:ph type="title"/>
          </p:nvPr>
        </p:nvSpPr>
        <p:spPr/>
        <p:txBody>
          <a:bodyPr/>
          <a:lstStyle/>
          <a:p>
            <a:r>
              <a:rPr lang="en-CA" b="1" dirty="0">
                <a:solidFill>
                  <a:srgbClr val="C00000"/>
                </a:solidFill>
              </a:rPr>
              <a:t>From </a:t>
            </a:r>
            <a:r>
              <a:rPr lang="en-CA" b="1" i="1" dirty="0">
                <a:solidFill>
                  <a:srgbClr val="C00000"/>
                </a:solidFill>
              </a:rPr>
              <a:t>heard discovery </a:t>
            </a:r>
            <a:r>
              <a:rPr lang="en-CA" b="1" dirty="0">
                <a:solidFill>
                  <a:srgbClr val="C00000"/>
                </a:solidFill>
              </a:rPr>
              <a:t>to </a:t>
            </a:r>
            <a:r>
              <a:rPr lang="en-CA" b="1" i="1" dirty="0">
                <a:solidFill>
                  <a:srgbClr val="C00000"/>
                </a:solidFill>
              </a:rPr>
              <a:t>emotional model</a:t>
            </a:r>
          </a:p>
        </p:txBody>
      </p:sp>
      <p:sp>
        <p:nvSpPr>
          <p:cNvPr id="3" name="Content Placeholder 2">
            <a:extLst>
              <a:ext uri="{FF2B5EF4-FFF2-40B4-BE49-F238E27FC236}">
                <a16:creationId xmlns:a16="http://schemas.microsoft.com/office/drawing/2014/main" id="{964F29A9-6459-0264-DA01-8326D6661602}"/>
              </a:ext>
            </a:extLst>
          </p:cNvPr>
          <p:cNvSpPr>
            <a:spLocks noGrp="1"/>
          </p:cNvSpPr>
          <p:nvPr>
            <p:ph idx="1"/>
          </p:nvPr>
        </p:nvSpPr>
        <p:spPr>
          <a:xfrm>
            <a:off x="988786" y="1776639"/>
            <a:ext cx="10214428" cy="4716236"/>
          </a:xfrm>
        </p:spPr>
        <p:txBody>
          <a:bodyPr>
            <a:noAutofit/>
          </a:bodyPr>
          <a:lstStyle/>
          <a:p>
            <a:r>
              <a:rPr lang="en-US" sz="1600" b="1" dirty="0"/>
              <a:t>I listened to the 15 </a:t>
            </a:r>
            <a:r>
              <a:rPr lang="en-US" sz="1600" b="1" i="1" dirty="0"/>
              <a:t>Two-part Inventions </a:t>
            </a:r>
            <a:r>
              <a:rPr lang="en-US" sz="1600" b="1" dirty="0"/>
              <a:t>melodies</a:t>
            </a:r>
            <a:r>
              <a:rPr lang="en-US" sz="1600" b="1" i="1" dirty="0"/>
              <a:t>,</a:t>
            </a:r>
            <a:r>
              <a:rPr lang="en-US" sz="1600" b="1" dirty="0"/>
              <a:t> one after another.</a:t>
            </a:r>
          </a:p>
          <a:p>
            <a:r>
              <a:rPr lang="en-US" sz="1600" b="1" dirty="0"/>
              <a:t>They seemed to become sadder and sadder</a:t>
            </a:r>
            <a:r>
              <a:rPr lang="en-US" sz="1600" dirty="0"/>
              <a:t>.</a:t>
            </a:r>
          </a:p>
          <a:p>
            <a:r>
              <a:rPr lang="en-US" sz="1600" dirty="0"/>
              <a:t>The melodies started with the happiest example, each seemed a bit less "enthusiastic", and by the 15</a:t>
            </a:r>
            <a:r>
              <a:rPr lang="en-US" sz="1600" baseline="30000" dirty="0"/>
              <a:t>th</a:t>
            </a:r>
            <a:r>
              <a:rPr lang="en-US" sz="1600" dirty="0"/>
              <a:t> we reached the saddest example. </a:t>
            </a:r>
            <a:endParaRPr lang="en-US" sz="1600" dirty="0">
              <a:effectLst/>
            </a:endParaRPr>
          </a:p>
          <a:p>
            <a:pPr lvl="1"/>
            <a:r>
              <a:rPr lang="en-US" sz="1600" b="1" i="1" dirty="0"/>
              <a:t>Happiness</a:t>
            </a:r>
          </a:p>
          <a:p>
            <a:pPr lvl="1"/>
            <a:r>
              <a:rPr lang="en-US" sz="1600" b="1" i="1" dirty="0"/>
              <a:t>Sadness</a:t>
            </a:r>
            <a:endParaRPr lang="en-US" sz="1600" dirty="0">
              <a:effectLst/>
            </a:endParaRPr>
          </a:p>
          <a:p>
            <a:r>
              <a:rPr lang="en-US" sz="1600" dirty="0"/>
              <a:t>I had conversed about emotion in music with Branka Zei (Geneva).</a:t>
            </a:r>
          </a:p>
          <a:p>
            <a:r>
              <a:rPr lang="en-US" sz="1600" dirty="0"/>
              <a:t>We were both interested in this issue, she after many scientific studies about emotion in </a:t>
            </a:r>
            <a:r>
              <a:rPr lang="en-US" sz="1600" i="1" dirty="0"/>
              <a:t>speech</a:t>
            </a:r>
            <a:r>
              <a:rPr lang="en-US" sz="1600" dirty="0"/>
              <a:t>, and me, now curious about </a:t>
            </a:r>
            <a:r>
              <a:rPr lang="en-US" sz="1600" i="1" dirty="0"/>
              <a:t>a series of emotional states of musical expression in John Sebastian Bach.</a:t>
            </a:r>
            <a:endParaRPr lang="en-US" sz="1600" dirty="0">
              <a:effectLst/>
            </a:endParaRPr>
          </a:p>
          <a:p>
            <a:r>
              <a:rPr lang="en-US" sz="1600" dirty="0"/>
              <a:t>She sent me a stack of studies about emotion in speech. I was struck by one study, issuing from an IBM research group in San Jose in California.</a:t>
            </a:r>
            <a:r>
              <a:rPr lang="en-US" sz="1600" baseline="30000" dirty="0"/>
              <a:t>1</a:t>
            </a:r>
          </a:p>
          <a:p>
            <a:r>
              <a:rPr lang="en-US" sz="1600" dirty="0"/>
              <a:t>It argued that </a:t>
            </a:r>
            <a:r>
              <a:rPr lang="en-US" sz="1600" b="1" i="1" dirty="0"/>
              <a:t>“the majority of emotions can be best explained in terms of the </a:t>
            </a:r>
            <a:r>
              <a:rPr lang="en-US" sz="1600" b="1" i="1" dirty="0">
                <a:solidFill>
                  <a:srgbClr val="C00000"/>
                </a:solidFill>
              </a:rPr>
              <a:t>arousal</a:t>
            </a:r>
            <a:r>
              <a:rPr lang="en-US" sz="1600" b="1" i="1" dirty="0"/>
              <a:t> and </a:t>
            </a:r>
            <a:r>
              <a:rPr lang="en-US" sz="1600" b="1" i="1" dirty="0">
                <a:solidFill>
                  <a:srgbClr val="C00000"/>
                </a:solidFill>
              </a:rPr>
              <a:t>valence</a:t>
            </a:r>
            <a:r>
              <a:rPr lang="en-US" sz="1600" b="1" i="1" dirty="0"/>
              <a:t> divisions using the two-dimensional model,”</a:t>
            </a:r>
          </a:p>
          <a:p>
            <a:r>
              <a:rPr lang="en-US" sz="1600" dirty="0"/>
              <a:t>                         </a:t>
            </a:r>
            <a:r>
              <a:rPr lang="en-US" sz="1600" dirty="0">
                <a:solidFill>
                  <a:srgbClr val="C00000"/>
                </a:solidFill>
              </a:rPr>
              <a:t>the </a:t>
            </a:r>
            <a:r>
              <a:rPr lang="en-US" sz="1600" b="1" dirty="0">
                <a:solidFill>
                  <a:srgbClr val="C00000"/>
                </a:solidFill>
              </a:rPr>
              <a:t>Circumplex Model</a:t>
            </a:r>
            <a:r>
              <a:rPr lang="en-US" sz="1600" dirty="0">
                <a:solidFill>
                  <a:srgbClr val="C00000"/>
                </a:solidFill>
              </a:rPr>
              <a:t>.</a:t>
            </a:r>
            <a:endParaRPr lang="en-US" sz="1600" dirty="0">
              <a:solidFill>
                <a:srgbClr val="C00000"/>
              </a:solidFill>
              <a:effectLst/>
            </a:endParaRPr>
          </a:p>
          <a:p>
            <a:pPr marL="0" indent="0">
              <a:buNone/>
            </a:pPr>
            <a:r>
              <a:rPr lang="en-CA" sz="1400" baseline="30000" dirty="0"/>
              <a:t>1 </a:t>
            </a:r>
            <a:r>
              <a:rPr lang="en-CA" sz="1400" i="1" dirty="0" err="1"/>
              <a:t>Seemo</a:t>
            </a:r>
            <a:r>
              <a:rPr lang="en-CA" sz="1400" i="1" dirty="0"/>
              <a:t>: A Computational Approach to See Emotions</a:t>
            </a:r>
            <a:r>
              <a:rPr lang="en-CA" sz="1400" dirty="0"/>
              <a:t>, Zhe Liu, </a:t>
            </a:r>
            <a:r>
              <a:rPr lang="en-CA" sz="1400" dirty="0" err="1"/>
              <a:t>Anbang</a:t>
            </a:r>
            <a:r>
              <a:rPr lang="en-CA" sz="1400" dirty="0"/>
              <a:t> Xu, </a:t>
            </a:r>
            <a:r>
              <a:rPr lang="en-CA" sz="1400" dirty="0" err="1"/>
              <a:t>Yufan</a:t>
            </a:r>
            <a:r>
              <a:rPr lang="en-CA" sz="1400" dirty="0"/>
              <a:t> Guo, Jalal U. Mahmud, </a:t>
            </a:r>
            <a:r>
              <a:rPr lang="en-CA" sz="1400" dirty="0" err="1"/>
              <a:t>Haibin</a:t>
            </a:r>
            <a:r>
              <a:rPr lang="en-CA" sz="1400" dirty="0"/>
              <a:t> Liu, Rama Akkiraju IBM Research - Almaden San Jose, CA, USA, April 2018.</a:t>
            </a:r>
            <a:endParaRPr lang="en-US" sz="1400" dirty="0">
              <a:effectLst/>
            </a:endParaRPr>
          </a:p>
        </p:txBody>
      </p:sp>
      <p:pic>
        <p:nvPicPr>
          <p:cNvPr id="4" name="4_Bach_TwoPartInventions_1-pno">
            <a:hlinkClick r:id="" action="ppaction://media"/>
            <a:extLst>
              <a:ext uri="{FF2B5EF4-FFF2-40B4-BE49-F238E27FC236}">
                <a16:creationId xmlns:a16="http://schemas.microsoft.com/office/drawing/2014/main" id="{0EF17009-4CC3-730B-14F5-71654EFFF6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91574" y="2940987"/>
            <a:ext cx="347663" cy="347663"/>
          </a:xfrm>
          <a:prstGeom prst="rect">
            <a:avLst/>
          </a:prstGeom>
        </p:spPr>
      </p:pic>
      <p:pic>
        <p:nvPicPr>
          <p:cNvPr id="5" name="4_Bach_TwoPartInventions_15-pno">
            <a:hlinkClick r:id="" action="ppaction://media"/>
            <a:extLst>
              <a:ext uri="{FF2B5EF4-FFF2-40B4-BE49-F238E27FC236}">
                <a16:creationId xmlns:a16="http://schemas.microsoft.com/office/drawing/2014/main" id="{BC2DC682-71E5-F993-312D-D2C6382CFCC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691574" y="3250550"/>
            <a:ext cx="347663" cy="347663"/>
          </a:xfrm>
          <a:prstGeom prst="rect">
            <a:avLst/>
          </a:prstGeom>
        </p:spPr>
      </p:pic>
      <p:sp>
        <p:nvSpPr>
          <p:cNvPr id="6" name="Arrow: Right 5">
            <a:extLst>
              <a:ext uri="{FF2B5EF4-FFF2-40B4-BE49-F238E27FC236}">
                <a16:creationId xmlns:a16="http://schemas.microsoft.com/office/drawing/2014/main" id="{002F868D-8640-A956-672A-E5B7DD049275}"/>
              </a:ext>
            </a:extLst>
          </p:cNvPr>
          <p:cNvSpPr/>
          <p:nvPr/>
        </p:nvSpPr>
        <p:spPr>
          <a:xfrm>
            <a:off x="1380913" y="5733828"/>
            <a:ext cx="978408" cy="1566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67188760"/>
      </p:ext>
    </p:extLst>
  </p:cSld>
  <p:clrMapOvr>
    <a:masterClrMapping/>
  </p:clrMapOvr>
  <mc:AlternateContent xmlns:mc="http://schemas.openxmlformats.org/markup-compatibility/2006" xmlns:p14="http://schemas.microsoft.com/office/powerpoint/2010/main">
    <mc:Choice Requires="p14">
      <p:transition spd="slow" p14:dur="2000" advTm="116736"/>
    </mc:Choice>
    <mc:Fallback xmlns="">
      <p:transition spd="slow" advTm="1167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28" fill="hold"/>
                                        <p:tgtEl>
                                          <p:spTgt spid="4"/>
                                        </p:tgtEl>
                                      </p:cBhvr>
                                    </p:cmd>
                                  </p:childTnLst>
                                </p:cTn>
                              </p:par>
                            </p:childTnLst>
                          </p:cTn>
                        </p:par>
                        <p:par>
                          <p:cTn id="7" fill="hold">
                            <p:stCondLst>
                              <p:cond delay="74328"/>
                            </p:stCondLst>
                            <p:childTnLst>
                              <p:par>
                                <p:cTn id="8" presetID="1" presetClass="mediacall" presetSubtype="0" fill="hold" nodeType="afterEffect">
                                  <p:stCondLst>
                                    <p:cond delay="0"/>
                                  </p:stCondLst>
                                  <p:childTnLst>
                                    <p:cmd type="call" cmd="playFrom(0.0)">
                                      <p:cBhvr>
                                        <p:cTn id="9" dur="116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audio>
              <p:cMediaNode vol="97368">
                <p:cTn id="11"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F5E47-53BF-057B-FB4A-DA5622FBA810}"/>
              </a:ext>
            </a:extLst>
          </p:cNvPr>
          <p:cNvSpPr>
            <a:spLocks noGrp="1"/>
          </p:cNvSpPr>
          <p:nvPr>
            <p:ph type="title"/>
          </p:nvPr>
        </p:nvSpPr>
        <p:spPr>
          <a:xfrm>
            <a:off x="535379" y="169182"/>
            <a:ext cx="10515600" cy="1325563"/>
          </a:xfrm>
        </p:spPr>
        <p:txBody>
          <a:bodyPr/>
          <a:lstStyle/>
          <a:p>
            <a:r>
              <a:rPr lang="en-CA" b="1" dirty="0">
                <a:solidFill>
                  <a:srgbClr val="C00000"/>
                </a:solidFill>
              </a:rPr>
              <a:t>The Circumplex Model</a:t>
            </a:r>
          </a:p>
        </p:txBody>
      </p:sp>
      <p:pic>
        <p:nvPicPr>
          <p:cNvPr id="10" name="Content Placeholder 9">
            <a:extLst>
              <a:ext uri="{FF2B5EF4-FFF2-40B4-BE49-F238E27FC236}">
                <a16:creationId xmlns:a16="http://schemas.microsoft.com/office/drawing/2014/main" id="{B9AB6160-1840-077A-23B3-62F128081D36}"/>
              </a:ext>
            </a:extLst>
          </p:cNvPr>
          <p:cNvPicPr>
            <a:picLocks noGrp="1" noChangeAspect="1"/>
          </p:cNvPicPr>
          <p:nvPr>
            <p:ph idx="1"/>
          </p:nvPr>
        </p:nvPicPr>
        <p:blipFill>
          <a:blip r:embed="rId2"/>
          <a:stretch>
            <a:fillRect/>
          </a:stretch>
        </p:blipFill>
        <p:spPr>
          <a:xfrm>
            <a:off x="6095999" y="1742497"/>
            <a:ext cx="5904171" cy="4351338"/>
          </a:xfrm>
        </p:spPr>
      </p:pic>
      <p:sp>
        <p:nvSpPr>
          <p:cNvPr id="12" name="TextBox 11">
            <a:extLst>
              <a:ext uri="{FF2B5EF4-FFF2-40B4-BE49-F238E27FC236}">
                <a16:creationId xmlns:a16="http://schemas.microsoft.com/office/drawing/2014/main" id="{C15C8AD3-5E3B-2469-46C3-8F115D97A3AC}"/>
              </a:ext>
            </a:extLst>
          </p:cNvPr>
          <p:cNvSpPr txBox="1"/>
          <p:nvPr/>
        </p:nvSpPr>
        <p:spPr>
          <a:xfrm>
            <a:off x="535379" y="1561604"/>
            <a:ext cx="5241966" cy="4462760"/>
          </a:xfrm>
          <a:prstGeom prst="rect">
            <a:avLst/>
          </a:prstGeom>
          <a:noFill/>
        </p:spPr>
        <p:txBody>
          <a:bodyPr wrap="square" rtlCol="0">
            <a:spAutoFit/>
          </a:bodyPr>
          <a:lstStyle/>
          <a:p>
            <a:r>
              <a:rPr lang="en-US" sz="2000" b="1" dirty="0" err="1"/>
              <a:t>ArousaI</a:t>
            </a:r>
            <a:r>
              <a:rPr lang="en-US" sz="2000" b="1" dirty="0"/>
              <a:t>, high – low, in blue</a:t>
            </a:r>
          </a:p>
          <a:p>
            <a:r>
              <a:rPr lang="en-US" sz="2000" b="1" dirty="0"/>
              <a:t>Valence, left – right, in blue</a:t>
            </a:r>
          </a:p>
          <a:p>
            <a:endParaRPr lang="en-US" sz="2000" b="1" dirty="0"/>
          </a:p>
          <a:p>
            <a:r>
              <a:rPr lang="en-US" sz="2000" b="1" dirty="0"/>
              <a:t>In any speech or music sample…</a:t>
            </a:r>
          </a:p>
          <a:p>
            <a:r>
              <a:rPr lang="en-US" sz="2000" b="1" dirty="0"/>
              <a:t>  Identify </a:t>
            </a:r>
            <a:r>
              <a:rPr lang="en-US" sz="2000" b="1" i="1" dirty="0"/>
              <a:t>happiness [vs. sadness] - vertical</a:t>
            </a:r>
          </a:p>
          <a:p>
            <a:r>
              <a:rPr lang="en-US" sz="2000" b="1" i="1" dirty="0"/>
              <a:t>  </a:t>
            </a:r>
            <a:r>
              <a:rPr lang="en-US" sz="2000" b="1" dirty="0"/>
              <a:t>Identify </a:t>
            </a:r>
            <a:r>
              <a:rPr lang="en-US" sz="2000" b="1" i="1" dirty="0"/>
              <a:t>anger [vs. fear] - vertical</a:t>
            </a:r>
            <a:endParaRPr lang="en-US" sz="2000" b="1" dirty="0"/>
          </a:p>
          <a:p>
            <a:r>
              <a:rPr lang="en-US" sz="2000" b="1" dirty="0"/>
              <a:t>  Estimate its </a:t>
            </a:r>
            <a:r>
              <a:rPr lang="en-US" sz="2000" b="1" i="1" dirty="0"/>
              <a:t>positivity </a:t>
            </a:r>
            <a:r>
              <a:rPr lang="en-US" sz="2000" b="1" dirty="0"/>
              <a:t>or</a:t>
            </a:r>
            <a:r>
              <a:rPr lang="en-US" sz="2000" b="1" i="1" dirty="0"/>
              <a:t> negativity - horizontal</a:t>
            </a:r>
            <a:endParaRPr lang="en-US" sz="2000" b="1" dirty="0"/>
          </a:p>
          <a:p>
            <a:endParaRPr lang="en-US" dirty="0"/>
          </a:p>
          <a:p>
            <a:r>
              <a:rPr lang="en-US" b="1" dirty="0"/>
              <a:t>In music, like speech…</a:t>
            </a:r>
          </a:p>
          <a:p>
            <a:r>
              <a:rPr lang="en-US" dirty="0"/>
              <a:t>Music can evoke </a:t>
            </a:r>
            <a:r>
              <a:rPr lang="en-US" i="1" dirty="0"/>
              <a:t>happiness </a:t>
            </a:r>
            <a:r>
              <a:rPr lang="en-US" dirty="0"/>
              <a:t>or</a:t>
            </a:r>
            <a:r>
              <a:rPr lang="en-US" i="1" dirty="0"/>
              <a:t> sadness</a:t>
            </a:r>
            <a:r>
              <a:rPr lang="en-US" dirty="0"/>
              <a:t>, and sometimes also</a:t>
            </a:r>
            <a:r>
              <a:rPr lang="en-US" i="1" dirty="0"/>
              <a:t> anger </a:t>
            </a:r>
            <a:r>
              <a:rPr lang="en-US" dirty="0"/>
              <a:t>or </a:t>
            </a:r>
            <a:r>
              <a:rPr lang="en-US" i="1" dirty="0"/>
              <a:t>fear</a:t>
            </a:r>
            <a:r>
              <a:rPr lang="en-US" b="1" i="1" dirty="0"/>
              <a:t>.</a:t>
            </a:r>
          </a:p>
          <a:p>
            <a:r>
              <a:rPr lang="en-US" b="1" dirty="0"/>
              <a:t> </a:t>
            </a:r>
            <a:endParaRPr lang="en-US" dirty="0"/>
          </a:p>
          <a:p>
            <a:r>
              <a:rPr lang="en-US" dirty="0"/>
              <a:t>The </a:t>
            </a:r>
            <a:r>
              <a:rPr lang="en-US" b="1" dirty="0"/>
              <a:t>valence</a:t>
            </a:r>
            <a:r>
              <a:rPr lang="en-US" dirty="0"/>
              <a:t> parameter of “frustration” vs. “happiness” deals with the + or - </a:t>
            </a:r>
            <a:r>
              <a:rPr lang="en-US" b="1" dirty="0"/>
              <a:t>strength and</a:t>
            </a:r>
            <a:r>
              <a:rPr lang="en-US" dirty="0"/>
              <a:t> </a:t>
            </a:r>
            <a:r>
              <a:rPr lang="en-US" b="1" dirty="0"/>
              <a:t>force</a:t>
            </a:r>
            <a:r>
              <a:rPr lang="en-US" dirty="0"/>
              <a:t> in speech</a:t>
            </a:r>
            <a:r>
              <a:rPr lang="en-US" b="1" dirty="0"/>
              <a:t> </a:t>
            </a:r>
            <a:r>
              <a:rPr lang="en-US" dirty="0"/>
              <a:t>and may be found in Bach.</a:t>
            </a:r>
          </a:p>
        </p:txBody>
      </p:sp>
      <p:sp>
        <p:nvSpPr>
          <p:cNvPr id="3" name="Arrow: Down 2">
            <a:extLst>
              <a:ext uri="{FF2B5EF4-FFF2-40B4-BE49-F238E27FC236}">
                <a16:creationId xmlns:a16="http://schemas.microsoft.com/office/drawing/2014/main" id="{8AB55CB9-7002-8F57-2731-1251902A8197}"/>
              </a:ext>
            </a:extLst>
          </p:cNvPr>
          <p:cNvSpPr/>
          <p:nvPr/>
        </p:nvSpPr>
        <p:spPr>
          <a:xfrm>
            <a:off x="3733800" y="1643742"/>
            <a:ext cx="484632" cy="2830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Arrow: Right 3">
            <a:extLst>
              <a:ext uri="{FF2B5EF4-FFF2-40B4-BE49-F238E27FC236}">
                <a16:creationId xmlns:a16="http://schemas.microsoft.com/office/drawing/2014/main" id="{BC7913B3-41F3-AFC4-CD5F-CBFE84F43D45}"/>
              </a:ext>
            </a:extLst>
          </p:cNvPr>
          <p:cNvSpPr/>
          <p:nvPr/>
        </p:nvSpPr>
        <p:spPr>
          <a:xfrm>
            <a:off x="3733801" y="1964870"/>
            <a:ext cx="484632" cy="28302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15243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787C2-AAEA-FE76-5A0E-3CB5A97CB902}"/>
              </a:ext>
            </a:extLst>
          </p:cNvPr>
          <p:cNvSpPr>
            <a:spLocks noGrp="1"/>
          </p:cNvSpPr>
          <p:nvPr>
            <p:ph type="title"/>
          </p:nvPr>
        </p:nvSpPr>
        <p:spPr/>
        <p:txBody>
          <a:bodyPr/>
          <a:lstStyle/>
          <a:p>
            <a:r>
              <a:rPr lang="en-CA" b="1" dirty="0">
                <a:solidFill>
                  <a:srgbClr val="C00000"/>
                </a:solidFill>
              </a:rPr>
              <a:t>How to measure circumplex values</a:t>
            </a:r>
          </a:p>
        </p:txBody>
      </p:sp>
      <p:sp>
        <p:nvSpPr>
          <p:cNvPr id="3" name="Content Placeholder 2">
            <a:extLst>
              <a:ext uri="{FF2B5EF4-FFF2-40B4-BE49-F238E27FC236}">
                <a16:creationId xmlns:a16="http://schemas.microsoft.com/office/drawing/2014/main" id="{CC80FDCA-629F-2A64-0D3F-11828A821057}"/>
              </a:ext>
            </a:extLst>
          </p:cNvPr>
          <p:cNvSpPr>
            <a:spLocks noGrp="1"/>
          </p:cNvSpPr>
          <p:nvPr>
            <p:ph idx="1"/>
          </p:nvPr>
        </p:nvSpPr>
        <p:spPr>
          <a:xfrm>
            <a:off x="838200" y="1825625"/>
            <a:ext cx="10515600" cy="4594910"/>
          </a:xfrm>
        </p:spPr>
        <p:txBody>
          <a:bodyPr>
            <a:normAutofit fontScale="85000" lnSpcReduction="10000"/>
          </a:bodyPr>
          <a:lstStyle/>
          <a:p>
            <a:r>
              <a:rPr lang="en-US" sz="3400" b="1" dirty="0"/>
              <a:t>Branka Zei</a:t>
            </a:r>
            <a:r>
              <a:rPr lang="en-CA" sz="3400" b="1" dirty="0"/>
              <a:t> used an analysis package called "</a:t>
            </a:r>
            <a:r>
              <a:rPr lang="en-CA" sz="3400" b="1" dirty="0" err="1"/>
              <a:t>Vokaturi</a:t>
            </a:r>
            <a:r>
              <a:rPr lang="en-CA" sz="3400" b="1" dirty="0"/>
              <a:t>" that calculates key parameters of the Circumplex Model.</a:t>
            </a:r>
          </a:p>
          <a:p>
            <a:r>
              <a:rPr lang="en-CA" sz="3000" b="1" dirty="0"/>
              <a:t>These parameters identify two vertical levels </a:t>
            </a:r>
            <a:r>
              <a:rPr lang="en-CA" sz="3000" b="1" i="1" dirty="0"/>
              <a:t>(happiness, sadness, anger </a:t>
            </a:r>
            <a:r>
              <a:rPr lang="en-CA" sz="3000" b="1" dirty="0"/>
              <a:t>and</a:t>
            </a:r>
            <a:r>
              <a:rPr lang="en-CA" sz="3000" b="1" i="1" dirty="0"/>
              <a:t> fear)</a:t>
            </a:r>
            <a:r>
              <a:rPr lang="en-CA" sz="3000" b="1" dirty="0"/>
              <a:t>, as well as </a:t>
            </a:r>
            <a:r>
              <a:rPr lang="en-CA" sz="3000" b="1" i="1" dirty="0"/>
              <a:t>degree of positivity/negativity </a:t>
            </a:r>
            <a:r>
              <a:rPr lang="en-CA" sz="3000" b="1" dirty="0"/>
              <a:t>horizontally</a:t>
            </a:r>
            <a:r>
              <a:rPr lang="en-CA" dirty="0"/>
              <a:t>. </a:t>
            </a:r>
          </a:p>
          <a:p>
            <a:r>
              <a:rPr lang="en-CA" dirty="0"/>
              <a:t>All one needs to do is to link a piece of speech or music to the analysis system, and out comes a numerical estimation of the degree of </a:t>
            </a:r>
            <a:r>
              <a:rPr lang="en-CA" b="1" dirty="0"/>
              <a:t>happiness, sadness, anger </a:t>
            </a:r>
            <a:r>
              <a:rPr lang="en-CA" dirty="0"/>
              <a:t>and</a:t>
            </a:r>
            <a:r>
              <a:rPr lang="en-CA" b="1" dirty="0"/>
              <a:t> fear</a:t>
            </a:r>
            <a:r>
              <a:rPr lang="en-CA" dirty="0"/>
              <a:t> as well as the </a:t>
            </a:r>
            <a:r>
              <a:rPr lang="en-CA" b="1" dirty="0"/>
              <a:t>degree of positivity/negativity</a:t>
            </a:r>
            <a:r>
              <a:rPr lang="en-CA" dirty="0"/>
              <a:t>. </a:t>
            </a:r>
          </a:p>
          <a:p>
            <a:r>
              <a:rPr lang="en-CA" dirty="0"/>
              <a:t>Could all this apply to music? </a:t>
            </a:r>
          </a:p>
          <a:p>
            <a:r>
              <a:rPr lang="en-CA" dirty="0"/>
              <a:t>I got a license to </a:t>
            </a:r>
            <a:r>
              <a:rPr lang="en-CA" dirty="0" err="1"/>
              <a:t>Vokaturi</a:t>
            </a:r>
            <a:r>
              <a:rPr lang="en-CA" dirty="0"/>
              <a:t> myself, tried it, and what came out? </a:t>
            </a:r>
          </a:p>
          <a:p>
            <a:r>
              <a:rPr lang="en-CA" dirty="0"/>
              <a:t>The initial melody showed a general tendency from more to less “happiness”.</a:t>
            </a:r>
          </a:p>
          <a:p>
            <a:endParaRPr lang="en-CA" dirty="0"/>
          </a:p>
          <a:p>
            <a:pPr marL="0" indent="0">
              <a:buNone/>
            </a:pPr>
            <a:r>
              <a:rPr lang="en-CA" sz="2100" i="1" dirty="0"/>
              <a:t>https://vokaturi.com/</a:t>
            </a:r>
          </a:p>
        </p:txBody>
      </p:sp>
      <p:sp>
        <p:nvSpPr>
          <p:cNvPr id="4" name="TextBox 3">
            <a:extLst>
              <a:ext uri="{FF2B5EF4-FFF2-40B4-BE49-F238E27FC236}">
                <a16:creationId xmlns:a16="http://schemas.microsoft.com/office/drawing/2014/main" id="{2F21BE01-3D4C-5675-CBBE-18A6953DDBA1}"/>
              </a:ext>
            </a:extLst>
          </p:cNvPr>
          <p:cNvSpPr txBox="1"/>
          <p:nvPr/>
        </p:nvSpPr>
        <p:spPr>
          <a:xfrm>
            <a:off x="5637810" y="2918361"/>
            <a:ext cx="914400" cy="914400"/>
          </a:xfrm>
          <a:prstGeom prst="rect">
            <a:avLst/>
          </a:prstGeom>
          <a:noFill/>
        </p:spPr>
        <p:txBody>
          <a:bodyPr wrap="square" rtlCol="0">
            <a:spAutoFit/>
          </a:bodyPr>
          <a:lstStyle/>
          <a:p>
            <a:endParaRPr lang="en-CA" dirty="0"/>
          </a:p>
        </p:txBody>
      </p:sp>
      <p:sp>
        <p:nvSpPr>
          <p:cNvPr id="5" name="TextBox 4">
            <a:extLst>
              <a:ext uri="{FF2B5EF4-FFF2-40B4-BE49-F238E27FC236}">
                <a16:creationId xmlns:a16="http://schemas.microsoft.com/office/drawing/2014/main" id="{E8D58021-3F60-0A20-0DA0-88EE0E8598D8}"/>
              </a:ext>
            </a:extLst>
          </p:cNvPr>
          <p:cNvSpPr txBox="1"/>
          <p:nvPr/>
        </p:nvSpPr>
        <p:spPr>
          <a:xfrm>
            <a:off x="5637810" y="2971800"/>
            <a:ext cx="914400" cy="914400"/>
          </a:xfrm>
          <a:prstGeom prst="rect">
            <a:avLst/>
          </a:prstGeom>
          <a:noFill/>
        </p:spPr>
        <p:txBody>
          <a:bodyPr wrap="square" rtlCol="0">
            <a:spAutoFit/>
          </a:bodyPr>
          <a:lstStyle/>
          <a:p>
            <a:endParaRPr lang="en-CA" dirty="0"/>
          </a:p>
        </p:txBody>
      </p:sp>
      <p:sp>
        <p:nvSpPr>
          <p:cNvPr id="6" name="TextBox 5">
            <a:extLst>
              <a:ext uri="{FF2B5EF4-FFF2-40B4-BE49-F238E27FC236}">
                <a16:creationId xmlns:a16="http://schemas.microsoft.com/office/drawing/2014/main" id="{7CAF60BE-EA93-918C-5CB5-FBA634E08054}"/>
              </a:ext>
            </a:extLst>
          </p:cNvPr>
          <p:cNvSpPr txBox="1"/>
          <p:nvPr/>
        </p:nvSpPr>
        <p:spPr>
          <a:xfrm>
            <a:off x="5637810" y="2971800"/>
            <a:ext cx="914400" cy="914400"/>
          </a:xfrm>
          <a:prstGeom prst="rect">
            <a:avLst/>
          </a:prstGeom>
          <a:noFill/>
        </p:spPr>
        <p:txBody>
          <a:bodyPr wrap="square" rtlCol="0">
            <a:spAutoFit/>
          </a:bodyPr>
          <a:lstStyle/>
          <a:p>
            <a:endParaRPr lang="en-CA" dirty="0"/>
          </a:p>
        </p:txBody>
      </p:sp>
      <p:sp>
        <p:nvSpPr>
          <p:cNvPr id="7" name="TextBox 6">
            <a:extLst>
              <a:ext uri="{FF2B5EF4-FFF2-40B4-BE49-F238E27FC236}">
                <a16:creationId xmlns:a16="http://schemas.microsoft.com/office/drawing/2014/main" id="{0B65EA0A-BAEF-1324-3169-65012C8020E2}"/>
              </a:ext>
            </a:extLst>
          </p:cNvPr>
          <p:cNvSpPr txBox="1"/>
          <p:nvPr/>
        </p:nvSpPr>
        <p:spPr>
          <a:xfrm>
            <a:off x="5637810" y="2971800"/>
            <a:ext cx="914400" cy="914400"/>
          </a:xfrm>
          <a:prstGeom prst="rect">
            <a:avLst/>
          </a:prstGeom>
          <a:noFill/>
        </p:spPr>
        <p:txBody>
          <a:bodyPr wrap="square" rtlCol="0">
            <a:spAutoFit/>
          </a:bodyPr>
          <a:lstStyle/>
          <a:p>
            <a:endParaRPr lang="en-CA" dirty="0"/>
          </a:p>
        </p:txBody>
      </p:sp>
      <p:sp>
        <p:nvSpPr>
          <p:cNvPr id="8" name="Arrow: Right 7">
            <a:extLst>
              <a:ext uri="{FF2B5EF4-FFF2-40B4-BE49-F238E27FC236}">
                <a16:creationId xmlns:a16="http://schemas.microsoft.com/office/drawing/2014/main" id="{4210361D-EBBA-834B-1062-8B4C2E302348}"/>
              </a:ext>
            </a:extLst>
          </p:cNvPr>
          <p:cNvSpPr/>
          <p:nvPr/>
        </p:nvSpPr>
        <p:spPr>
          <a:xfrm>
            <a:off x="10080628" y="5647917"/>
            <a:ext cx="978408" cy="1566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2675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CFDC8-0E7D-D027-3086-3A9E2EFF2999}"/>
              </a:ext>
            </a:extLst>
          </p:cNvPr>
          <p:cNvSpPr>
            <a:spLocks noGrp="1"/>
          </p:cNvSpPr>
          <p:nvPr>
            <p:ph type="title"/>
          </p:nvPr>
        </p:nvSpPr>
        <p:spPr/>
        <p:txBody>
          <a:bodyPr>
            <a:normAutofit/>
          </a:bodyPr>
          <a:lstStyle/>
          <a:p>
            <a:r>
              <a:rPr lang="en-CA" b="1" dirty="0">
                <a:solidFill>
                  <a:srgbClr val="C00000"/>
                </a:solidFill>
              </a:rPr>
              <a:t>“Happy” to “sad” in </a:t>
            </a:r>
            <a:r>
              <a:rPr lang="en-US" b="1" i="1" dirty="0">
                <a:solidFill>
                  <a:srgbClr val="C00000"/>
                </a:solidFill>
              </a:rPr>
              <a:t>Two-part Inventions </a:t>
            </a:r>
            <a:endParaRPr lang="en-CA" b="1" dirty="0">
              <a:solidFill>
                <a:srgbClr val="C00000"/>
              </a:solidFill>
            </a:endParaRPr>
          </a:p>
        </p:txBody>
      </p:sp>
      <p:pic>
        <p:nvPicPr>
          <p:cNvPr id="5" name="Content Placeholder 4">
            <a:extLst>
              <a:ext uri="{FF2B5EF4-FFF2-40B4-BE49-F238E27FC236}">
                <a16:creationId xmlns:a16="http://schemas.microsoft.com/office/drawing/2014/main" id="{3C714C56-936C-F83F-2A81-E80AE4E09BC1}"/>
              </a:ext>
            </a:extLst>
          </p:cNvPr>
          <p:cNvPicPr>
            <a:picLocks noGrp="1" noChangeAspect="1"/>
          </p:cNvPicPr>
          <p:nvPr>
            <p:ph idx="1"/>
          </p:nvPr>
        </p:nvPicPr>
        <p:blipFill>
          <a:blip r:embed="rId7"/>
          <a:stretch>
            <a:fillRect/>
          </a:stretch>
        </p:blipFill>
        <p:spPr>
          <a:xfrm>
            <a:off x="694677" y="2044501"/>
            <a:ext cx="9886237" cy="4259356"/>
          </a:xfrm>
        </p:spPr>
      </p:pic>
      <p:pic>
        <p:nvPicPr>
          <p:cNvPr id="7" name="Picture 6">
            <a:extLst>
              <a:ext uri="{FF2B5EF4-FFF2-40B4-BE49-F238E27FC236}">
                <a16:creationId xmlns:a16="http://schemas.microsoft.com/office/drawing/2014/main" id="{5AB56D65-2109-BD97-6D5F-3C765B312E8F}"/>
              </a:ext>
            </a:extLst>
          </p:cNvPr>
          <p:cNvPicPr>
            <a:picLocks noChangeAspect="1"/>
          </p:cNvPicPr>
          <p:nvPr/>
        </p:nvPicPr>
        <p:blipFill>
          <a:blip r:embed="rId8"/>
          <a:stretch>
            <a:fillRect/>
          </a:stretch>
        </p:blipFill>
        <p:spPr>
          <a:xfrm>
            <a:off x="2032659" y="1996887"/>
            <a:ext cx="8548255" cy="370683"/>
          </a:xfrm>
          <a:prstGeom prst="rect">
            <a:avLst/>
          </a:prstGeom>
        </p:spPr>
      </p:pic>
      <p:pic>
        <p:nvPicPr>
          <p:cNvPr id="8" name="5a Bach_TwoPartInventions_1-pno">
            <a:hlinkClick r:id="" action="ppaction://media"/>
            <a:extLst>
              <a:ext uri="{FF2B5EF4-FFF2-40B4-BE49-F238E27FC236}">
                <a16:creationId xmlns:a16="http://schemas.microsoft.com/office/drawing/2014/main" id="{B2A7525E-CEF3-0273-C000-2E303DEC75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81712" y="3599925"/>
            <a:ext cx="347663" cy="347662"/>
          </a:xfrm>
          <a:prstGeom prst="rect">
            <a:avLst/>
          </a:prstGeom>
        </p:spPr>
      </p:pic>
      <p:pic>
        <p:nvPicPr>
          <p:cNvPr id="9" name="4_Bach_TwoPartInventions_15-pno">
            <a:hlinkClick r:id="" action="ppaction://media"/>
            <a:extLst>
              <a:ext uri="{FF2B5EF4-FFF2-40B4-BE49-F238E27FC236}">
                <a16:creationId xmlns:a16="http://schemas.microsoft.com/office/drawing/2014/main" id="{46305AE4-B18B-A4A6-E4AA-A58F698E646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47015" y="5201343"/>
            <a:ext cx="347662" cy="347662"/>
          </a:xfrm>
          <a:prstGeom prst="rect">
            <a:avLst/>
          </a:prstGeom>
        </p:spPr>
      </p:pic>
      <p:sp>
        <p:nvSpPr>
          <p:cNvPr id="10" name="TextBox 9">
            <a:extLst>
              <a:ext uri="{FF2B5EF4-FFF2-40B4-BE49-F238E27FC236}">
                <a16:creationId xmlns:a16="http://schemas.microsoft.com/office/drawing/2014/main" id="{A82858AE-8B36-2B2E-475B-76482B98F8EE}"/>
              </a:ext>
            </a:extLst>
          </p:cNvPr>
          <p:cNvSpPr txBox="1"/>
          <p:nvPr/>
        </p:nvSpPr>
        <p:spPr>
          <a:xfrm>
            <a:off x="59390" y="2928917"/>
            <a:ext cx="1139970" cy="646331"/>
          </a:xfrm>
          <a:prstGeom prst="rect">
            <a:avLst/>
          </a:prstGeom>
          <a:noFill/>
        </p:spPr>
        <p:txBody>
          <a:bodyPr wrap="square" rtlCol="0">
            <a:spAutoFit/>
          </a:bodyPr>
          <a:lstStyle/>
          <a:p>
            <a:pPr algn="ctr"/>
            <a:r>
              <a:rPr lang="en-CA" dirty="0"/>
              <a:t>“Happy”</a:t>
            </a:r>
          </a:p>
          <a:p>
            <a:pPr algn="ctr"/>
            <a:r>
              <a:rPr lang="en-CA" dirty="0"/>
              <a:t>No. 1</a:t>
            </a:r>
          </a:p>
        </p:txBody>
      </p:sp>
      <p:sp>
        <p:nvSpPr>
          <p:cNvPr id="15" name="TextBox 14">
            <a:extLst>
              <a:ext uri="{FF2B5EF4-FFF2-40B4-BE49-F238E27FC236}">
                <a16:creationId xmlns:a16="http://schemas.microsoft.com/office/drawing/2014/main" id="{E1CBA298-A3A0-0C12-F56B-A057A3556E3A}"/>
              </a:ext>
            </a:extLst>
          </p:cNvPr>
          <p:cNvSpPr txBox="1"/>
          <p:nvPr/>
        </p:nvSpPr>
        <p:spPr>
          <a:xfrm>
            <a:off x="229266" y="4555012"/>
            <a:ext cx="800219" cy="646331"/>
          </a:xfrm>
          <a:prstGeom prst="rect">
            <a:avLst/>
          </a:prstGeom>
          <a:noFill/>
        </p:spPr>
        <p:txBody>
          <a:bodyPr wrap="none" rtlCol="0">
            <a:spAutoFit/>
          </a:bodyPr>
          <a:lstStyle/>
          <a:p>
            <a:pPr algn="ctr"/>
            <a:r>
              <a:rPr lang="en-CA" dirty="0"/>
              <a:t>“Sad”</a:t>
            </a:r>
          </a:p>
          <a:p>
            <a:r>
              <a:rPr lang="en-CA" dirty="0"/>
              <a:t>No. 15</a:t>
            </a:r>
          </a:p>
        </p:txBody>
      </p:sp>
      <p:sp>
        <p:nvSpPr>
          <p:cNvPr id="4" name="Rectangle 3">
            <a:extLst>
              <a:ext uri="{FF2B5EF4-FFF2-40B4-BE49-F238E27FC236}">
                <a16:creationId xmlns:a16="http://schemas.microsoft.com/office/drawing/2014/main" id="{D2652CD4-4CF7-A376-EED7-12E0AF49733F}"/>
              </a:ext>
            </a:extLst>
          </p:cNvPr>
          <p:cNvSpPr/>
          <p:nvPr/>
        </p:nvSpPr>
        <p:spPr>
          <a:xfrm>
            <a:off x="2141517" y="2825008"/>
            <a:ext cx="249383" cy="20781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E3C3F883-FE80-F378-8BD5-59D0CDEFE664}"/>
              </a:ext>
            </a:extLst>
          </p:cNvPr>
          <p:cNvSpPr/>
          <p:nvPr/>
        </p:nvSpPr>
        <p:spPr>
          <a:xfrm>
            <a:off x="10329058" y="4073238"/>
            <a:ext cx="202870" cy="20188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1607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2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7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A3E86-F19F-E9CB-3CBD-422958280C20}"/>
              </a:ext>
            </a:extLst>
          </p:cNvPr>
          <p:cNvSpPr>
            <a:spLocks noGrp="1"/>
          </p:cNvSpPr>
          <p:nvPr>
            <p:ph type="title"/>
          </p:nvPr>
        </p:nvSpPr>
        <p:spPr>
          <a:xfrm>
            <a:off x="879764" y="126373"/>
            <a:ext cx="10515600" cy="1325563"/>
          </a:xfrm>
        </p:spPr>
        <p:txBody>
          <a:bodyPr/>
          <a:lstStyle/>
          <a:p>
            <a:r>
              <a:rPr lang="en-CA" b="1" dirty="0">
                <a:solidFill>
                  <a:srgbClr val="C00000"/>
                </a:solidFill>
              </a:rPr>
              <a:t>All measures of this study</a:t>
            </a:r>
          </a:p>
        </p:txBody>
      </p:sp>
      <p:pic>
        <p:nvPicPr>
          <p:cNvPr id="7" name="Content Placeholder 6">
            <a:extLst>
              <a:ext uri="{FF2B5EF4-FFF2-40B4-BE49-F238E27FC236}">
                <a16:creationId xmlns:a16="http://schemas.microsoft.com/office/drawing/2014/main" id="{3596224D-A47A-528E-8375-9986A81C2020}"/>
              </a:ext>
            </a:extLst>
          </p:cNvPr>
          <p:cNvPicPr>
            <a:picLocks noGrp="1" noChangeAspect="1"/>
          </p:cNvPicPr>
          <p:nvPr>
            <p:ph idx="1"/>
          </p:nvPr>
        </p:nvPicPr>
        <p:blipFill>
          <a:blip r:embed="rId2"/>
          <a:stretch>
            <a:fillRect/>
          </a:stretch>
        </p:blipFill>
        <p:spPr>
          <a:xfrm>
            <a:off x="2084119" y="1633341"/>
            <a:ext cx="5004871" cy="4850467"/>
          </a:xfrm>
        </p:spPr>
      </p:pic>
      <p:pic>
        <p:nvPicPr>
          <p:cNvPr id="9" name="Picture 8">
            <a:extLst>
              <a:ext uri="{FF2B5EF4-FFF2-40B4-BE49-F238E27FC236}">
                <a16:creationId xmlns:a16="http://schemas.microsoft.com/office/drawing/2014/main" id="{A83594B9-DBA1-6F89-A3CC-FB2F19612E55}"/>
              </a:ext>
            </a:extLst>
          </p:cNvPr>
          <p:cNvPicPr>
            <a:picLocks noChangeAspect="1"/>
          </p:cNvPicPr>
          <p:nvPr/>
        </p:nvPicPr>
        <p:blipFill>
          <a:blip r:embed="rId3"/>
          <a:stretch>
            <a:fillRect/>
          </a:stretch>
        </p:blipFill>
        <p:spPr>
          <a:xfrm>
            <a:off x="7264321" y="1666936"/>
            <a:ext cx="4717882" cy="4816871"/>
          </a:xfrm>
          <a:prstGeom prst="rect">
            <a:avLst/>
          </a:prstGeom>
        </p:spPr>
      </p:pic>
      <p:sp>
        <p:nvSpPr>
          <p:cNvPr id="14" name="TextBox 13">
            <a:extLst>
              <a:ext uri="{FF2B5EF4-FFF2-40B4-BE49-F238E27FC236}">
                <a16:creationId xmlns:a16="http://schemas.microsoft.com/office/drawing/2014/main" id="{47061E78-9002-D12E-2ED0-D6D29642E7C2}"/>
              </a:ext>
            </a:extLst>
          </p:cNvPr>
          <p:cNvSpPr txBox="1"/>
          <p:nvPr/>
        </p:nvSpPr>
        <p:spPr>
          <a:xfrm>
            <a:off x="101804" y="1847628"/>
            <a:ext cx="1425880" cy="923330"/>
          </a:xfrm>
          <a:prstGeom prst="rect">
            <a:avLst/>
          </a:prstGeom>
          <a:noFill/>
        </p:spPr>
        <p:txBody>
          <a:bodyPr wrap="square" rtlCol="0">
            <a:spAutoFit/>
          </a:bodyPr>
          <a:lstStyle/>
          <a:p>
            <a:pPr algn="ctr"/>
            <a:r>
              <a:rPr lang="en-CA" b="1" dirty="0"/>
              <a:t>Arousal</a:t>
            </a:r>
          </a:p>
          <a:p>
            <a:pPr algn="ctr"/>
            <a:r>
              <a:rPr lang="en-CA" dirty="0"/>
              <a:t>Near 4 sites</a:t>
            </a:r>
          </a:p>
          <a:p>
            <a:pPr algn="ctr"/>
            <a:endParaRPr lang="en-CA" dirty="0"/>
          </a:p>
        </p:txBody>
      </p:sp>
      <p:sp>
        <p:nvSpPr>
          <p:cNvPr id="15" name="TextBox 14">
            <a:extLst>
              <a:ext uri="{FF2B5EF4-FFF2-40B4-BE49-F238E27FC236}">
                <a16:creationId xmlns:a16="http://schemas.microsoft.com/office/drawing/2014/main" id="{B72124F5-2541-636D-D8B3-730A44C76979}"/>
              </a:ext>
            </a:extLst>
          </p:cNvPr>
          <p:cNvSpPr txBox="1"/>
          <p:nvPr/>
        </p:nvSpPr>
        <p:spPr>
          <a:xfrm>
            <a:off x="168887" y="2562519"/>
            <a:ext cx="1203488" cy="646330"/>
          </a:xfrm>
          <a:prstGeom prst="rect">
            <a:avLst/>
          </a:prstGeom>
          <a:noFill/>
        </p:spPr>
        <p:txBody>
          <a:bodyPr wrap="square" rtlCol="0">
            <a:spAutoFit/>
          </a:bodyPr>
          <a:lstStyle/>
          <a:p>
            <a:pPr algn="ctr"/>
            <a:r>
              <a:rPr lang="en-CA" b="1" dirty="0"/>
              <a:t>Positivity</a:t>
            </a:r>
          </a:p>
          <a:p>
            <a:pPr algn="ctr"/>
            <a:r>
              <a:rPr lang="en-CA" dirty="0"/>
              <a:t>Far 4 sites</a:t>
            </a:r>
          </a:p>
        </p:txBody>
      </p:sp>
      <p:sp>
        <p:nvSpPr>
          <p:cNvPr id="16" name="TextBox 15">
            <a:extLst>
              <a:ext uri="{FF2B5EF4-FFF2-40B4-BE49-F238E27FC236}">
                <a16:creationId xmlns:a16="http://schemas.microsoft.com/office/drawing/2014/main" id="{BD7659C4-2616-C95A-1083-A695B528BF3D}"/>
              </a:ext>
            </a:extLst>
          </p:cNvPr>
          <p:cNvSpPr txBox="1"/>
          <p:nvPr/>
        </p:nvSpPr>
        <p:spPr>
          <a:xfrm flipH="1">
            <a:off x="207247" y="3500385"/>
            <a:ext cx="1749508" cy="2585323"/>
          </a:xfrm>
          <a:prstGeom prst="rect">
            <a:avLst/>
          </a:prstGeom>
          <a:noFill/>
        </p:spPr>
        <p:txBody>
          <a:bodyPr wrap="square" rtlCol="0">
            <a:spAutoFit/>
          </a:bodyPr>
          <a:lstStyle/>
          <a:p>
            <a:r>
              <a:rPr lang="en-CA" dirty="0"/>
              <a:t>I found relevant values only in the </a:t>
            </a:r>
            <a:r>
              <a:rPr lang="en-CA" b="1" dirty="0"/>
              <a:t>Arousal</a:t>
            </a:r>
            <a:r>
              <a:rPr lang="en-CA" dirty="0"/>
              <a:t> sites.</a:t>
            </a:r>
          </a:p>
          <a:p>
            <a:endParaRPr lang="en-CA" dirty="0"/>
          </a:p>
          <a:p>
            <a:r>
              <a:rPr lang="en-CA" dirty="0"/>
              <a:t>Results from the </a:t>
            </a:r>
            <a:r>
              <a:rPr lang="en-CA" b="1" dirty="0"/>
              <a:t>Positivity</a:t>
            </a:r>
            <a:r>
              <a:rPr lang="en-CA" dirty="0"/>
              <a:t> sites were non-significant.</a:t>
            </a:r>
          </a:p>
        </p:txBody>
      </p:sp>
      <p:sp>
        <p:nvSpPr>
          <p:cNvPr id="17" name="Arrow: Right 16">
            <a:extLst>
              <a:ext uri="{FF2B5EF4-FFF2-40B4-BE49-F238E27FC236}">
                <a16:creationId xmlns:a16="http://schemas.microsoft.com/office/drawing/2014/main" id="{E39462FE-85E3-753C-752C-4606BA534EDA}"/>
              </a:ext>
            </a:extLst>
          </p:cNvPr>
          <p:cNvSpPr/>
          <p:nvPr/>
        </p:nvSpPr>
        <p:spPr>
          <a:xfrm>
            <a:off x="1649033" y="1964952"/>
            <a:ext cx="231614" cy="4508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w="0"/>
              <a:solidFill>
                <a:schemeClr val="tx1"/>
              </a:solidFill>
              <a:effectLst>
                <a:outerShdw blurRad="38100" dist="19050" dir="2700000" algn="tl" rotWithShape="0">
                  <a:schemeClr val="dk1">
                    <a:alpha val="40000"/>
                  </a:schemeClr>
                </a:outerShdw>
              </a:effectLst>
            </a:endParaRPr>
          </a:p>
        </p:txBody>
      </p:sp>
      <p:sp>
        <p:nvSpPr>
          <p:cNvPr id="18" name="Arrow: Right 17">
            <a:extLst>
              <a:ext uri="{FF2B5EF4-FFF2-40B4-BE49-F238E27FC236}">
                <a16:creationId xmlns:a16="http://schemas.microsoft.com/office/drawing/2014/main" id="{B455A2F8-BAF2-3635-898D-DBBF68E5C024}"/>
              </a:ext>
            </a:extLst>
          </p:cNvPr>
          <p:cNvSpPr/>
          <p:nvPr/>
        </p:nvSpPr>
        <p:spPr>
          <a:xfrm flipV="1">
            <a:off x="1434808" y="2743232"/>
            <a:ext cx="536414" cy="3019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6563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F3B215-496E-4790-A364-7C1C46DEC77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50DB95DD-0319-4EE5-8C5C-9CEDF75E02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2713E1-6312-427E-BFCB-C5A5DA3013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1438</TotalTime>
  <Words>2002</Words>
  <Application>Microsoft Office PowerPoint</Application>
  <PresentationFormat>Widescreen</PresentationFormat>
  <Paragraphs>176</Paragraphs>
  <Slides>19</Slides>
  <Notes>4</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sans-serif</vt:lpstr>
      <vt:lpstr>Bahnschrift, sans-serif</vt:lpstr>
      <vt:lpstr>Calibri</vt:lpstr>
      <vt:lpstr>Calibri Light</vt:lpstr>
      <vt:lpstr>Office Theme</vt:lpstr>
      <vt:lpstr>Bach’s Uncanny Intuition</vt:lpstr>
      <vt:lpstr>Résumé</vt:lpstr>
      <vt:lpstr>Reflections</vt:lpstr>
      <vt:lpstr>Bach's teaching corpus</vt:lpstr>
      <vt:lpstr>From heard discovery to emotional model</vt:lpstr>
      <vt:lpstr>The Circumplex Model</vt:lpstr>
      <vt:lpstr>How to measure circumplex values</vt:lpstr>
      <vt:lpstr>“Happy” to “sad” in Two-part Inventions </vt:lpstr>
      <vt:lpstr>All measures of this study</vt:lpstr>
      <vt:lpstr>“Sadness” gave the strongest Vokaturi results</vt:lpstr>
      <vt:lpstr>Second-strong melodies: “Fear”</vt:lpstr>
      <vt:lpstr>Anger results: No perceptible effects</vt:lpstr>
      <vt:lpstr>Overall results</vt:lpstr>
      <vt:lpstr>Résumé</vt:lpstr>
      <vt:lpstr>My Encore</vt:lpstr>
      <vt:lpstr>Sound connects us. Sounds give us meaning. Sounds can also heal us.</vt:lpstr>
      <vt:lpstr>What after retirement?</vt:lpstr>
      <vt:lpstr>Original “Blind Mary”</vt:lpstr>
      <vt:lpstr>Eric’s Version of “Blind 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Keller</dc:creator>
  <cp:lastModifiedBy>Eric Keller</cp:lastModifiedBy>
  <cp:revision>140</cp:revision>
  <dcterms:created xsi:type="dcterms:W3CDTF">2025-07-02T15:06:24Z</dcterms:created>
  <dcterms:modified xsi:type="dcterms:W3CDTF">2025-08-17T07:58:10Z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